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Arimo" panose="020B0604020202020204" charset="0"/>
      <p:regular r:id="rId16"/>
    </p:embeddedFont>
    <p:embeddedFont>
      <p:font typeface="Calibri (MS)" panose="020B0604020202020204" charset="0"/>
      <p:regular r:id="rId17"/>
    </p:embeddedFont>
    <p:embeddedFont>
      <p:font typeface="Calibri (MS) Bold" panose="020B0604020202020204" charset="0"/>
      <p:regular r:id="rId18"/>
    </p:embeddedFont>
    <p:embeddedFont>
      <p:font typeface="Calibri (MS) Light" panose="020B0604020202020204" charset="0"/>
      <p:regular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EFDAA4-F9EF-4BFB-B032-FE852DB20057}" v="228" dt="2025-12-06T08:27:48.2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3205" y="0"/>
            <a:ext cx="7203281" cy="10287000"/>
            <a:chOff x="0" y="0"/>
            <a:chExt cx="9604375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604375" cy="13716000"/>
            </a:xfrm>
            <a:custGeom>
              <a:avLst/>
              <a:gdLst/>
              <a:ahLst/>
              <a:cxnLst/>
              <a:rect l="l" t="t" r="r" b="b"/>
              <a:pathLst>
                <a:path w="9604375" h="13716000">
                  <a:moveTo>
                    <a:pt x="0" y="0"/>
                  </a:moveTo>
                  <a:lnTo>
                    <a:pt x="9604375" y="0"/>
                  </a:lnTo>
                  <a:lnTo>
                    <a:pt x="9604375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7" r="-27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301133" y="2999202"/>
            <a:ext cx="8961120" cy="347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74"/>
              </a:lnSpc>
            </a:pPr>
            <a:r>
              <a:rPr lang="en-US" sz="5562">
                <a:solidFill>
                  <a:srgbClr val="2E3C4E"/>
                </a:solidFill>
                <a:latin typeface="Calibri (MS)"/>
                <a:ea typeface="Calibri (MS)"/>
                <a:cs typeface="Calibri (MS)"/>
                <a:sym typeface="Calibri (MS)"/>
              </a:rPr>
              <a:t>ETL System for Sales, Customer, Product &amp; Inventory Management</a:t>
            </a:r>
            <a:r>
              <a:rPr lang="en-US" sz="556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​</a:t>
            </a:r>
          </a:p>
          <a:p>
            <a:pPr algn="ctr">
              <a:lnSpc>
                <a:spcPts val="6674"/>
              </a:lnSpc>
            </a:pPr>
            <a:endParaRPr lang="en-US" sz="5562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301133" y="6089699"/>
            <a:ext cx="896112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5"/>
              </a:lnSpc>
            </a:pPr>
            <a:r>
              <a:rPr lang="en-US" sz="3312">
                <a:solidFill>
                  <a:srgbClr val="2E3C4E"/>
                </a:solidFill>
                <a:latin typeface="Calibri (MS)"/>
                <a:ea typeface="Calibri (MS)"/>
                <a:cs typeface="Calibri (MS)"/>
                <a:sym typeface="Calibri (MS)"/>
              </a:rPr>
              <a:t>SSIS-based Data Warehouse Solution</a:t>
            </a:r>
            <a:r>
              <a:rPr lang="en-US" sz="331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​</a:t>
            </a:r>
          </a:p>
          <a:p>
            <a:pPr algn="ctr">
              <a:lnSpc>
                <a:spcPts val="3975"/>
              </a:lnSpc>
            </a:pPr>
            <a:endParaRPr lang="en-US" sz="3312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003" y="2127498"/>
            <a:ext cx="7691900" cy="4230084"/>
            <a:chOff x="0" y="0"/>
            <a:chExt cx="12241681" cy="67321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241596" cy="6732143"/>
            </a:xfrm>
            <a:custGeom>
              <a:avLst/>
              <a:gdLst/>
              <a:ahLst/>
              <a:cxnLst/>
              <a:rect l="l" t="t" r="r" b="b"/>
              <a:pathLst>
                <a:path w="12241596" h="6732143">
                  <a:moveTo>
                    <a:pt x="0" y="0"/>
                  </a:moveTo>
                  <a:lnTo>
                    <a:pt x="12241596" y="0"/>
                  </a:lnTo>
                  <a:lnTo>
                    <a:pt x="12241596" y="6732143"/>
                  </a:lnTo>
                  <a:lnTo>
                    <a:pt x="0" y="67321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37" r="-337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876002" y="640705"/>
            <a:ext cx="2856309" cy="1555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3"/>
              </a:lnSpc>
            </a:pPr>
            <a:r>
              <a:rPr lang="en-US" sz="4875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Fact Logic</a:t>
            </a:r>
          </a:p>
          <a:p>
            <a:pPr algn="l">
              <a:lnSpc>
                <a:spcPts val="6125"/>
              </a:lnSpc>
            </a:pPr>
            <a:endParaRPr lang="en-US" sz="4875">
              <a:solidFill>
                <a:srgbClr val="2E3C4E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76002" y="7429649"/>
            <a:ext cx="3754488" cy="497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937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Fact Sales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76002" y="8101459"/>
            <a:ext cx="7962751" cy="451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2937"/>
              </a:lnSpc>
              <a:buFont typeface="Arial"/>
              <a:buChar char="•"/>
            </a:pPr>
            <a:r>
              <a:rPr lang="en-US" sz="193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Incremental load only.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6002" y="8564464"/>
            <a:ext cx="7962751" cy="451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2937"/>
              </a:lnSpc>
              <a:buFont typeface="Arial"/>
              <a:buChar char="•"/>
            </a:pPr>
            <a:r>
              <a:rPr lang="en-US" sz="193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USD to NPR conversion for all prices.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69602" y="571620"/>
            <a:ext cx="4198888" cy="784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3"/>
              </a:lnSpc>
            </a:pPr>
            <a:r>
              <a:rPr lang="en-US" sz="4875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Inventory Logic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458771" y="2127498"/>
            <a:ext cx="5082182" cy="5082182"/>
            <a:chOff x="0" y="0"/>
            <a:chExt cx="6776243" cy="6776243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6776212" cy="6776212"/>
            </a:xfrm>
            <a:custGeom>
              <a:avLst/>
              <a:gdLst/>
              <a:ahLst/>
              <a:cxnLst/>
              <a:rect l="l" t="t" r="r" b="b"/>
              <a:pathLst>
                <a:path w="6776212" h="6776212">
                  <a:moveTo>
                    <a:pt x="0" y="0"/>
                  </a:moveTo>
                  <a:lnTo>
                    <a:pt x="6776212" y="0"/>
                  </a:lnTo>
                  <a:lnTo>
                    <a:pt x="6776212" y="6776212"/>
                  </a:lnTo>
                  <a:lnTo>
                    <a:pt x="0" y="67762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9458771" y="7462689"/>
            <a:ext cx="3754488" cy="497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937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Inventory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58771" y="8134499"/>
            <a:ext cx="7962751" cy="451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2937"/>
              </a:lnSpc>
              <a:buFont typeface="Arial"/>
              <a:buChar char="•"/>
            </a:pPr>
            <a:r>
              <a:rPr lang="en-US" sz="193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Calculated daily.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58771" y="8597504"/>
            <a:ext cx="7962751" cy="451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2937"/>
              </a:lnSpc>
              <a:buFont typeface="Arial"/>
              <a:buChar char="•"/>
            </a:pPr>
            <a:r>
              <a:rPr lang="en-US" sz="193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Beginning-of-Hand (BOH).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58771" y="9060508"/>
            <a:ext cx="7962751" cy="451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2937"/>
              </a:lnSpc>
              <a:buFont typeface="Arial"/>
              <a:buChar char="•"/>
            </a:pPr>
            <a:r>
              <a:rPr lang="en-US" sz="193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End-of-Hand (EOH).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2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52400" y="152400"/>
            <a:ext cx="18288000" cy="10287000"/>
            <a:chOff x="0" y="0"/>
            <a:chExt cx="24384000" cy="1371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2" name="TextBox 12"/>
          <p:cNvSpPr txBox="1"/>
          <p:nvPr/>
        </p:nvSpPr>
        <p:spPr>
          <a:xfrm>
            <a:off x="913060" y="635794"/>
            <a:ext cx="9685883" cy="754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4250" b="1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Testing &amp; Validation: Ensuring Data Quality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282112" y="2455812"/>
            <a:ext cx="28575" cy="7389614"/>
            <a:chOff x="0" y="0"/>
            <a:chExt cx="38100" cy="985281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8100" cy="9852787"/>
            </a:xfrm>
            <a:custGeom>
              <a:avLst/>
              <a:gdLst/>
              <a:ahLst/>
              <a:cxnLst/>
              <a:rect l="l" t="t" r="r" b="b"/>
              <a:pathLst>
                <a:path w="38100" h="9852787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9833737"/>
                  </a:lnTo>
                  <a:cubicBezTo>
                    <a:pt x="38100" y="9844278"/>
                    <a:pt x="29591" y="9852787"/>
                    <a:pt x="19050" y="9852787"/>
                  </a:cubicBezTo>
                  <a:cubicBezTo>
                    <a:pt x="8509" y="9852787"/>
                    <a:pt x="0" y="9844278"/>
                    <a:pt x="0" y="9833737"/>
                  </a:cubicBezTo>
                  <a:close/>
                </a:path>
              </a:pathLst>
            </a:custGeom>
            <a:solidFill>
              <a:srgbClr val="BCDBD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5" name="Group 15"/>
          <p:cNvGrpSpPr/>
          <p:nvPr/>
        </p:nvGrpSpPr>
        <p:grpSpPr>
          <a:xfrm>
            <a:off x="8672959" y="3310830"/>
            <a:ext cx="652016" cy="28575"/>
            <a:chOff x="0" y="0"/>
            <a:chExt cx="869355" cy="381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69315" cy="38100"/>
            </a:xfrm>
            <a:custGeom>
              <a:avLst/>
              <a:gdLst/>
              <a:ahLst/>
              <a:cxnLst/>
              <a:rect l="l" t="t" r="r" b="b"/>
              <a:pathLst>
                <a:path w="869315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850265" y="0"/>
                  </a:lnTo>
                  <a:cubicBezTo>
                    <a:pt x="860806" y="0"/>
                    <a:pt x="869315" y="8509"/>
                    <a:pt x="869315" y="19050"/>
                  </a:cubicBezTo>
                  <a:cubicBezTo>
                    <a:pt x="869315" y="29591"/>
                    <a:pt x="860806" y="38100"/>
                    <a:pt x="850265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BCDBD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7" name="Group 17"/>
          <p:cNvGrpSpPr/>
          <p:nvPr/>
        </p:nvGrpSpPr>
        <p:grpSpPr>
          <a:xfrm>
            <a:off x="9214916" y="3243635"/>
            <a:ext cx="162966" cy="162966"/>
            <a:chOff x="0" y="0"/>
            <a:chExt cx="217288" cy="21728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7170" cy="217170"/>
            </a:xfrm>
            <a:custGeom>
              <a:avLst/>
              <a:gdLst/>
              <a:ahLst/>
              <a:cxnLst/>
              <a:rect l="l" t="t" r="r" b="b"/>
              <a:pathLst>
                <a:path w="217170" h="217170">
                  <a:moveTo>
                    <a:pt x="0" y="108585"/>
                  </a:moveTo>
                  <a:cubicBezTo>
                    <a:pt x="0" y="48641"/>
                    <a:pt x="48641" y="0"/>
                    <a:pt x="108585" y="0"/>
                  </a:cubicBezTo>
                  <a:cubicBezTo>
                    <a:pt x="168529" y="0"/>
                    <a:pt x="217170" y="48641"/>
                    <a:pt x="217170" y="108585"/>
                  </a:cubicBezTo>
                  <a:cubicBezTo>
                    <a:pt x="217170" y="168529"/>
                    <a:pt x="168529" y="217170"/>
                    <a:pt x="108585" y="217170"/>
                  </a:cubicBezTo>
                  <a:cubicBezTo>
                    <a:pt x="48641" y="217170"/>
                    <a:pt x="0" y="168656"/>
                    <a:pt x="0" y="108585"/>
                  </a:cubicBezTo>
                  <a:close/>
                </a:path>
              </a:pathLst>
            </a:custGeom>
            <a:solidFill>
              <a:srgbClr val="26A68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9" name="Group 19"/>
          <p:cNvGrpSpPr/>
          <p:nvPr/>
        </p:nvGrpSpPr>
        <p:grpSpPr>
          <a:xfrm>
            <a:off x="908297" y="2451050"/>
            <a:ext cx="7740849" cy="1748284"/>
            <a:chOff x="0" y="0"/>
            <a:chExt cx="10321132" cy="2331045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10308336" cy="2318258"/>
            </a:xfrm>
            <a:custGeom>
              <a:avLst/>
              <a:gdLst/>
              <a:ahLst/>
              <a:cxnLst/>
              <a:rect l="l" t="t" r="r" b="b"/>
              <a:pathLst>
                <a:path w="10308336" h="2318258">
                  <a:moveTo>
                    <a:pt x="0" y="121666"/>
                  </a:moveTo>
                  <a:cubicBezTo>
                    <a:pt x="0" y="54483"/>
                    <a:pt x="54737" y="0"/>
                    <a:pt x="122174" y="0"/>
                  </a:cubicBezTo>
                  <a:lnTo>
                    <a:pt x="10186162" y="0"/>
                  </a:lnTo>
                  <a:cubicBezTo>
                    <a:pt x="10253726" y="0"/>
                    <a:pt x="10308336" y="54483"/>
                    <a:pt x="10308336" y="121666"/>
                  </a:cubicBezTo>
                  <a:lnTo>
                    <a:pt x="10308336" y="2196592"/>
                  </a:lnTo>
                  <a:cubicBezTo>
                    <a:pt x="10308336" y="2263775"/>
                    <a:pt x="10253599" y="2318258"/>
                    <a:pt x="10186162" y="2318258"/>
                  </a:cubicBezTo>
                  <a:lnTo>
                    <a:pt x="122174" y="2318258"/>
                  </a:lnTo>
                  <a:cubicBezTo>
                    <a:pt x="54610" y="2318258"/>
                    <a:pt x="0" y="2263775"/>
                    <a:pt x="0" y="2196592"/>
                  </a:cubicBezTo>
                  <a:close/>
                </a:path>
              </a:pathLst>
            </a:custGeom>
            <a:solidFill>
              <a:srgbClr val="D6F5EE"/>
            </a:solidFill>
            <a:ln w="12700">
              <a:solidFill>
                <a:srgbClr val="000000"/>
              </a:solidFill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10321036" cy="2330958"/>
            </a:xfrm>
            <a:custGeom>
              <a:avLst/>
              <a:gdLst/>
              <a:ahLst/>
              <a:cxnLst/>
              <a:rect l="l" t="t" r="r" b="b"/>
              <a:pathLst>
                <a:path w="10321036" h="2330958">
                  <a:moveTo>
                    <a:pt x="0" y="128016"/>
                  </a:moveTo>
                  <a:cubicBezTo>
                    <a:pt x="0" y="57277"/>
                    <a:pt x="57531" y="0"/>
                    <a:pt x="128524" y="0"/>
                  </a:cubicBezTo>
                  <a:lnTo>
                    <a:pt x="10192512" y="0"/>
                  </a:lnTo>
                  <a:lnTo>
                    <a:pt x="10192512" y="6350"/>
                  </a:lnTo>
                  <a:lnTo>
                    <a:pt x="10192512" y="0"/>
                  </a:lnTo>
                  <a:cubicBezTo>
                    <a:pt x="10263505" y="0"/>
                    <a:pt x="10321036" y="57277"/>
                    <a:pt x="10321036" y="128016"/>
                  </a:cubicBezTo>
                  <a:lnTo>
                    <a:pt x="10314686" y="128016"/>
                  </a:lnTo>
                  <a:lnTo>
                    <a:pt x="10321036" y="128016"/>
                  </a:lnTo>
                  <a:lnTo>
                    <a:pt x="10321036" y="2202942"/>
                  </a:lnTo>
                  <a:lnTo>
                    <a:pt x="10314686" y="2202942"/>
                  </a:lnTo>
                  <a:lnTo>
                    <a:pt x="10321036" y="2202942"/>
                  </a:lnTo>
                  <a:cubicBezTo>
                    <a:pt x="10321036" y="2273681"/>
                    <a:pt x="10263505" y="2330958"/>
                    <a:pt x="10192512" y="2330958"/>
                  </a:cubicBezTo>
                  <a:lnTo>
                    <a:pt x="10192512" y="2324608"/>
                  </a:lnTo>
                  <a:lnTo>
                    <a:pt x="10192512" y="2330958"/>
                  </a:lnTo>
                  <a:lnTo>
                    <a:pt x="128524" y="2330958"/>
                  </a:lnTo>
                  <a:lnTo>
                    <a:pt x="128524" y="2324608"/>
                  </a:lnTo>
                  <a:lnTo>
                    <a:pt x="128524" y="2330958"/>
                  </a:lnTo>
                  <a:cubicBezTo>
                    <a:pt x="57531" y="2331085"/>
                    <a:pt x="0" y="2273681"/>
                    <a:pt x="0" y="2202942"/>
                  </a:cubicBezTo>
                  <a:lnTo>
                    <a:pt x="0" y="128016"/>
                  </a:lnTo>
                  <a:lnTo>
                    <a:pt x="6350" y="128016"/>
                  </a:lnTo>
                  <a:lnTo>
                    <a:pt x="0" y="128016"/>
                  </a:lnTo>
                  <a:moveTo>
                    <a:pt x="12700" y="128016"/>
                  </a:moveTo>
                  <a:lnTo>
                    <a:pt x="12700" y="2202942"/>
                  </a:lnTo>
                  <a:lnTo>
                    <a:pt x="6350" y="2202942"/>
                  </a:lnTo>
                  <a:lnTo>
                    <a:pt x="12700" y="2202942"/>
                  </a:lnTo>
                  <a:cubicBezTo>
                    <a:pt x="12700" y="2266569"/>
                    <a:pt x="64516" y="2318258"/>
                    <a:pt x="128524" y="2318258"/>
                  </a:cubicBezTo>
                  <a:lnTo>
                    <a:pt x="10192512" y="2318258"/>
                  </a:lnTo>
                  <a:cubicBezTo>
                    <a:pt x="10256520" y="2318258"/>
                    <a:pt x="10308336" y="2266569"/>
                    <a:pt x="10308336" y="2202942"/>
                  </a:cubicBezTo>
                  <a:lnTo>
                    <a:pt x="10308336" y="128016"/>
                  </a:lnTo>
                  <a:cubicBezTo>
                    <a:pt x="10308336" y="64389"/>
                    <a:pt x="10256520" y="12700"/>
                    <a:pt x="10192512" y="12700"/>
                  </a:cubicBezTo>
                  <a:lnTo>
                    <a:pt x="128524" y="12700"/>
                  </a:lnTo>
                  <a:lnTo>
                    <a:pt x="128524" y="6350"/>
                  </a:lnTo>
                  <a:lnTo>
                    <a:pt x="128524" y="12700"/>
                  </a:lnTo>
                  <a:cubicBezTo>
                    <a:pt x="64516" y="12700"/>
                    <a:pt x="12700" y="64389"/>
                    <a:pt x="12700" y="128016"/>
                  </a:cubicBezTo>
                  <a:close/>
                </a:path>
              </a:pathLst>
            </a:custGeom>
            <a:solidFill>
              <a:srgbClr val="BCDBD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2" name="TextBox 22"/>
          <p:cNvSpPr txBox="1"/>
          <p:nvPr/>
        </p:nvSpPr>
        <p:spPr>
          <a:xfrm>
            <a:off x="6926461" y="2625477"/>
            <a:ext cx="1491109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25"/>
              </a:lnSpc>
            </a:pPr>
            <a:r>
              <a:rPr lang="en-US" sz="2125" b="1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File Ingestion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39875" y="3403135"/>
            <a:ext cx="7277695" cy="344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87"/>
              </a:lnSpc>
            </a:pPr>
            <a:r>
              <a:rPr lang="en-US" sz="1687">
                <a:solidFill>
                  <a:srgbClr val="333F70"/>
                </a:solidFill>
                <a:latin typeface="Calibri (MS)"/>
                <a:ea typeface="Calibri (MS)"/>
                <a:cs typeface="Calibri (MS)"/>
                <a:sym typeface="Calibri (MS)"/>
              </a:rPr>
              <a:t>Verified correct processing of source CSV files.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9267825" y="4614714"/>
            <a:ext cx="652016" cy="28575"/>
            <a:chOff x="0" y="0"/>
            <a:chExt cx="869355" cy="381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69315" cy="38100"/>
            </a:xfrm>
            <a:custGeom>
              <a:avLst/>
              <a:gdLst/>
              <a:ahLst/>
              <a:cxnLst/>
              <a:rect l="l" t="t" r="r" b="b"/>
              <a:pathLst>
                <a:path w="869315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850265" y="0"/>
                  </a:lnTo>
                  <a:cubicBezTo>
                    <a:pt x="860806" y="0"/>
                    <a:pt x="869315" y="8509"/>
                    <a:pt x="869315" y="19050"/>
                  </a:cubicBezTo>
                  <a:cubicBezTo>
                    <a:pt x="869315" y="29591"/>
                    <a:pt x="860806" y="38100"/>
                    <a:pt x="850265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BCDBD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6" name="Group 26"/>
          <p:cNvGrpSpPr/>
          <p:nvPr/>
        </p:nvGrpSpPr>
        <p:grpSpPr>
          <a:xfrm>
            <a:off x="9214916" y="4547518"/>
            <a:ext cx="162966" cy="162966"/>
            <a:chOff x="0" y="0"/>
            <a:chExt cx="217288" cy="21728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17170" cy="217170"/>
            </a:xfrm>
            <a:custGeom>
              <a:avLst/>
              <a:gdLst/>
              <a:ahLst/>
              <a:cxnLst/>
              <a:rect l="l" t="t" r="r" b="b"/>
              <a:pathLst>
                <a:path w="217170" h="217170">
                  <a:moveTo>
                    <a:pt x="0" y="108585"/>
                  </a:moveTo>
                  <a:cubicBezTo>
                    <a:pt x="0" y="48641"/>
                    <a:pt x="48641" y="0"/>
                    <a:pt x="108585" y="0"/>
                  </a:cubicBezTo>
                  <a:cubicBezTo>
                    <a:pt x="168529" y="0"/>
                    <a:pt x="217170" y="48641"/>
                    <a:pt x="217170" y="108585"/>
                  </a:cubicBezTo>
                  <a:cubicBezTo>
                    <a:pt x="217170" y="168529"/>
                    <a:pt x="168529" y="217170"/>
                    <a:pt x="108585" y="217170"/>
                  </a:cubicBezTo>
                  <a:cubicBezTo>
                    <a:pt x="48641" y="217170"/>
                    <a:pt x="0" y="168656"/>
                    <a:pt x="0" y="108585"/>
                  </a:cubicBezTo>
                  <a:close/>
                </a:path>
              </a:pathLst>
            </a:custGeom>
            <a:solidFill>
              <a:srgbClr val="26A68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8" name="Group 28"/>
          <p:cNvGrpSpPr/>
          <p:nvPr/>
        </p:nvGrpSpPr>
        <p:grpSpPr>
          <a:xfrm>
            <a:off x="9943654" y="3754934"/>
            <a:ext cx="7740849" cy="1748284"/>
            <a:chOff x="0" y="0"/>
            <a:chExt cx="10321132" cy="2331045"/>
          </a:xfrm>
        </p:grpSpPr>
        <p:sp>
          <p:nvSpPr>
            <p:cNvPr id="29" name="Freeform 29"/>
            <p:cNvSpPr/>
            <p:nvPr/>
          </p:nvSpPr>
          <p:spPr>
            <a:xfrm>
              <a:off x="6350" y="6350"/>
              <a:ext cx="10308336" cy="2318258"/>
            </a:xfrm>
            <a:custGeom>
              <a:avLst/>
              <a:gdLst/>
              <a:ahLst/>
              <a:cxnLst/>
              <a:rect l="l" t="t" r="r" b="b"/>
              <a:pathLst>
                <a:path w="10308336" h="2318258">
                  <a:moveTo>
                    <a:pt x="0" y="121666"/>
                  </a:moveTo>
                  <a:cubicBezTo>
                    <a:pt x="0" y="54483"/>
                    <a:pt x="54737" y="0"/>
                    <a:pt x="122174" y="0"/>
                  </a:cubicBezTo>
                  <a:lnTo>
                    <a:pt x="10186162" y="0"/>
                  </a:lnTo>
                  <a:cubicBezTo>
                    <a:pt x="10253726" y="0"/>
                    <a:pt x="10308336" y="54483"/>
                    <a:pt x="10308336" y="121666"/>
                  </a:cubicBezTo>
                  <a:lnTo>
                    <a:pt x="10308336" y="2196592"/>
                  </a:lnTo>
                  <a:cubicBezTo>
                    <a:pt x="10308336" y="2263775"/>
                    <a:pt x="10253599" y="2318258"/>
                    <a:pt x="10186162" y="2318258"/>
                  </a:cubicBezTo>
                  <a:lnTo>
                    <a:pt x="122174" y="2318258"/>
                  </a:lnTo>
                  <a:cubicBezTo>
                    <a:pt x="54610" y="2318258"/>
                    <a:pt x="0" y="2263775"/>
                    <a:pt x="0" y="2196592"/>
                  </a:cubicBezTo>
                  <a:close/>
                </a:path>
              </a:pathLst>
            </a:custGeom>
            <a:solidFill>
              <a:srgbClr val="D6F5EE"/>
            </a:solidFill>
            <a:ln w="12700">
              <a:solidFill>
                <a:srgbClr val="000000"/>
              </a:solidFill>
            </a:ln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10321036" cy="2330958"/>
            </a:xfrm>
            <a:custGeom>
              <a:avLst/>
              <a:gdLst/>
              <a:ahLst/>
              <a:cxnLst/>
              <a:rect l="l" t="t" r="r" b="b"/>
              <a:pathLst>
                <a:path w="10321036" h="2330958">
                  <a:moveTo>
                    <a:pt x="0" y="128016"/>
                  </a:moveTo>
                  <a:cubicBezTo>
                    <a:pt x="0" y="57277"/>
                    <a:pt x="57531" y="0"/>
                    <a:pt x="128524" y="0"/>
                  </a:cubicBezTo>
                  <a:lnTo>
                    <a:pt x="10192512" y="0"/>
                  </a:lnTo>
                  <a:lnTo>
                    <a:pt x="10192512" y="6350"/>
                  </a:lnTo>
                  <a:lnTo>
                    <a:pt x="10192512" y="0"/>
                  </a:lnTo>
                  <a:cubicBezTo>
                    <a:pt x="10263505" y="0"/>
                    <a:pt x="10321036" y="57277"/>
                    <a:pt x="10321036" y="128016"/>
                  </a:cubicBezTo>
                  <a:lnTo>
                    <a:pt x="10314686" y="128016"/>
                  </a:lnTo>
                  <a:lnTo>
                    <a:pt x="10321036" y="128016"/>
                  </a:lnTo>
                  <a:lnTo>
                    <a:pt x="10321036" y="2202942"/>
                  </a:lnTo>
                  <a:lnTo>
                    <a:pt x="10314686" y="2202942"/>
                  </a:lnTo>
                  <a:lnTo>
                    <a:pt x="10321036" y="2202942"/>
                  </a:lnTo>
                  <a:cubicBezTo>
                    <a:pt x="10321036" y="2273681"/>
                    <a:pt x="10263505" y="2330958"/>
                    <a:pt x="10192512" y="2330958"/>
                  </a:cubicBezTo>
                  <a:lnTo>
                    <a:pt x="10192512" y="2324608"/>
                  </a:lnTo>
                  <a:lnTo>
                    <a:pt x="10192512" y="2330958"/>
                  </a:lnTo>
                  <a:lnTo>
                    <a:pt x="128524" y="2330958"/>
                  </a:lnTo>
                  <a:lnTo>
                    <a:pt x="128524" y="2324608"/>
                  </a:lnTo>
                  <a:lnTo>
                    <a:pt x="128524" y="2330958"/>
                  </a:lnTo>
                  <a:cubicBezTo>
                    <a:pt x="57531" y="2331085"/>
                    <a:pt x="0" y="2273681"/>
                    <a:pt x="0" y="2202942"/>
                  </a:cubicBezTo>
                  <a:lnTo>
                    <a:pt x="0" y="128016"/>
                  </a:lnTo>
                  <a:lnTo>
                    <a:pt x="6350" y="128016"/>
                  </a:lnTo>
                  <a:lnTo>
                    <a:pt x="0" y="128016"/>
                  </a:lnTo>
                  <a:moveTo>
                    <a:pt x="12700" y="128016"/>
                  </a:moveTo>
                  <a:lnTo>
                    <a:pt x="12700" y="2202942"/>
                  </a:lnTo>
                  <a:lnTo>
                    <a:pt x="6350" y="2202942"/>
                  </a:lnTo>
                  <a:lnTo>
                    <a:pt x="12700" y="2202942"/>
                  </a:lnTo>
                  <a:cubicBezTo>
                    <a:pt x="12700" y="2266569"/>
                    <a:pt x="64516" y="2318258"/>
                    <a:pt x="128524" y="2318258"/>
                  </a:cubicBezTo>
                  <a:lnTo>
                    <a:pt x="10192512" y="2318258"/>
                  </a:lnTo>
                  <a:cubicBezTo>
                    <a:pt x="10256520" y="2318258"/>
                    <a:pt x="10308336" y="2266569"/>
                    <a:pt x="10308336" y="2202942"/>
                  </a:cubicBezTo>
                  <a:lnTo>
                    <a:pt x="10308336" y="128016"/>
                  </a:lnTo>
                  <a:cubicBezTo>
                    <a:pt x="10308336" y="64389"/>
                    <a:pt x="10256520" y="12700"/>
                    <a:pt x="10192512" y="12700"/>
                  </a:cubicBezTo>
                  <a:lnTo>
                    <a:pt x="128524" y="12700"/>
                  </a:lnTo>
                  <a:lnTo>
                    <a:pt x="128524" y="6350"/>
                  </a:lnTo>
                  <a:lnTo>
                    <a:pt x="128524" y="12700"/>
                  </a:lnTo>
                  <a:cubicBezTo>
                    <a:pt x="64516" y="12700"/>
                    <a:pt x="12700" y="64389"/>
                    <a:pt x="12700" y="128016"/>
                  </a:cubicBezTo>
                  <a:close/>
                </a:path>
              </a:pathLst>
            </a:custGeom>
            <a:solidFill>
              <a:srgbClr val="BCDBD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1" name="TextBox 31"/>
          <p:cNvSpPr txBox="1"/>
          <p:nvPr/>
        </p:nvSpPr>
        <p:spPr>
          <a:xfrm>
            <a:off x="10175230" y="3929360"/>
            <a:ext cx="1204466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 b="1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SCD2 Logic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175230" y="4707018"/>
            <a:ext cx="7277695" cy="344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333F70"/>
                </a:solidFill>
                <a:latin typeface="Calibri (MS)"/>
                <a:ea typeface="Calibri (MS)"/>
                <a:cs typeface="Calibri (MS)"/>
                <a:sym typeface="Calibri (MS)"/>
              </a:rPr>
              <a:t>Validated inserts, updates, and proper end-dating for dimension tables.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8672959" y="5701308"/>
            <a:ext cx="652016" cy="28575"/>
            <a:chOff x="0" y="0"/>
            <a:chExt cx="869355" cy="381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69315" cy="38100"/>
            </a:xfrm>
            <a:custGeom>
              <a:avLst/>
              <a:gdLst/>
              <a:ahLst/>
              <a:cxnLst/>
              <a:rect l="l" t="t" r="r" b="b"/>
              <a:pathLst>
                <a:path w="869315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850265" y="0"/>
                  </a:lnTo>
                  <a:cubicBezTo>
                    <a:pt x="860806" y="0"/>
                    <a:pt x="869315" y="8509"/>
                    <a:pt x="869315" y="19050"/>
                  </a:cubicBezTo>
                  <a:cubicBezTo>
                    <a:pt x="869315" y="29591"/>
                    <a:pt x="860806" y="38100"/>
                    <a:pt x="850265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BCDBD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5" name="Group 35"/>
          <p:cNvGrpSpPr/>
          <p:nvPr/>
        </p:nvGrpSpPr>
        <p:grpSpPr>
          <a:xfrm>
            <a:off x="9214916" y="5634112"/>
            <a:ext cx="162966" cy="162966"/>
            <a:chOff x="0" y="0"/>
            <a:chExt cx="217288" cy="21728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17170" cy="217170"/>
            </a:xfrm>
            <a:custGeom>
              <a:avLst/>
              <a:gdLst/>
              <a:ahLst/>
              <a:cxnLst/>
              <a:rect l="l" t="t" r="r" b="b"/>
              <a:pathLst>
                <a:path w="217170" h="217170">
                  <a:moveTo>
                    <a:pt x="0" y="108585"/>
                  </a:moveTo>
                  <a:cubicBezTo>
                    <a:pt x="0" y="48641"/>
                    <a:pt x="48641" y="0"/>
                    <a:pt x="108585" y="0"/>
                  </a:cubicBezTo>
                  <a:cubicBezTo>
                    <a:pt x="168529" y="0"/>
                    <a:pt x="217170" y="48641"/>
                    <a:pt x="217170" y="108585"/>
                  </a:cubicBezTo>
                  <a:cubicBezTo>
                    <a:pt x="217170" y="168529"/>
                    <a:pt x="168529" y="217170"/>
                    <a:pt x="108585" y="217170"/>
                  </a:cubicBezTo>
                  <a:cubicBezTo>
                    <a:pt x="48641" y="217170"/>
                    <a:pt x="0" y="168656"/>
                    <a:pt x="0" y="108585"/>
                  </a:cubicBezTo>
                  <a:close/>
                </a:path>
              </a:pathLst>
            </a:custGeom>
            <a:solidFill>
              <a:srgbClr val="26A68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7" name="Group 37"/>
          <p:cNvGrpSpPr/>
          <p:nvPr/>
        </p:nvGrpSpPr>
        <p:grpSpPr>
          <a:xfrm>
            <a:off x="908297" y="4841527"/>
            <a:ext cx="7740849" cy="1748284"/>
            <a:chOff x="0" y="0"/>
            <a:chExt cx="10321132" cy="2331045"/>
          </a:xfrm>
        </p:grpSpPr>
        <p:sp>
          <p:nvSpPr>
            <p:cNvPr id="38" name="Freeform 38"/>
            <p:cNvSpPr/>
            <p:nvPr/>
          </p:nvSpPr>
          <p:spPr>
            <a:xfrm>
              <a:off x="6350" y="6350"/>
              <a:ext cx="10308336" cy="2318258"/>
            </a:xfrm>
            <a:custGeom>
              <a:avLst/>
              <a:gdLst/>
              <a:ahLst/>
              <a:cxnLst/>
              <a:rect l="l" t="t" r="r" b="b"/>
              <a:pathLst>
                <a:path w="10308336" h="2318258">
                  <a:moveTo>
                    <a:pt x="0" y="121666"/>
                  </a:moveTo>
                  <a:cubicBezTo>
                    <a:pt x="0" y="54483"/>
                    <a:pt x="54737" y="0"/>
                    <a:pt x="122174" y="0"/>
                  </a:cubicBezTo>
                  <a:lnTo>
                    <a:pt x="10186162" y="0"/>
                  </a:lnTo>
                  <a:cubicBezTo>
                    <a:pt x="10253726" y="0"/>
                    <a:pt x="10308336" y="54483"/>
                    <a:pt x="10308336" y="121666"/>
                  </a:cubicBezTo>
                  <a:lnTo>
                    <a:pt x="10308336" y="2196592"/>
                  </a:lnTo>
                  <a:cubicBezTo>
                    <a:pt x="10308336" y="2263775"/>
                    <a:pt x="10253599" y="2318258"/>
                    <a:pt x="10186162" y="2318258"/>
                  </a:cubicBezTo>
                  <a:lnTo>
                    <a:pt x="122174" y="2318258"/>
                  </a:lnTo>
                  <a:cubicBezTo>
                    <a:pt x="54610" y="2318258"/>
                    <a:pt x="0" y="2263775"/>
                    <a:pt x="0" y="2196592"/>
                  </a:cubicBezTo>
                  <a:close/>
                </a:path>
              </a:pathLst>
            </a:custGeom>
            <a:solidFill>
              <a:srgbClr val="D6F5EE"/>
            </a:solidFill>
            <a:ln w="12700">
              <a:solidFill>
                <a:srgbClr val="000000"/>
              </a:solidFill>
            </a:ln>
          </p:spPr>
        </p:sp>
        <p:sp>
          <p:nvSpPr>
            <p:cNvPr id="39" name="Freeform 39"/>
            <p:cNvSpPr/>
            <p:nvPr/>
          </p:nvSpPr>
          <p:spPr>
            <a:xfrm>
              <a:off x="0" y="0"/>
              <a:ext cx="10321036" cy="2330958"/>
            </a:xfrm>
            <a:custGeom>
              <a:avLst/>
              <a:gdLst/>
              <a:ahLst/>
              <a:cxnLst/>
              <a:rect l="l" t="t" r="r" b="b"/>
              <a:pathLst>
                <a:path w="10321036" h="2330958">
                  <a:moveTo>
                    <a:pt x="0" y="128016"/>
                  </a:moveTo>
                  <a:cubicBezTo>
                    <a:pt x="0" y="57277"/>
                    <a:pt x="57531" y="0"/>
                    <a:pt x="128524" y="0"/>
                  </a:cubicBezTo>
                  <a:lnTo>
                    <a:pt x="10192512" y="0"/>
                  </a:lnTo>
                  <a:lnTo>
                    <a:pt x="10192512" y="6350"/>
                  </a:lnTo>
                  <a:lnTo>
                    <a:pt x="10192512" y="0"/>
                  </a:lnTo>
                  <a:cubicBezTo>
                    <a:pt x="10263505" y="0"/>
                    <a:pt x="10321036" y="57277"/>
                    <a:pt x="10321036" y="128016"/>
                  </a:cubicBezTo>
                  <a:lnTo>
                    <a:pt x="10314686" y="128016"/>
                  </a:lnTo>
                  <a:lnTo>
                    <a:pt x="10321036" y="128016"/>
                  </a:lnTo>
                  <a:lnTo>
                    <a:pt x="10321036" y="2202942"/>
                  </a:lnTo>
                  <a:lnTo>
                    <a:pt x="10314686" y="2202942"/>
                  </a:lnTo>
                  <a:lnTo>
                    <a:pt x="10321036" y="2202942"/>
                  </a:lnTo>
                  <a:cubicBezTo>
                    <a:pt x="10321036" y="2273681"/>
                    <a:pt x="10263505" y="2330958"/>
                    <a:pt x="10192512" y="2330958"/>
                  </a:cubicBezTo>
                  <a:lnTo>
                    <a:pt x="10192512" y="2324608"/>
                  </a:lnTo>
                  <a:lnTo>
                    <a:pt x="10192512" y="2330958"/>
                  </a:lnTo>
                  <a:lnTo>
                    <a:pt x="128524" y="2330958"/>
                  </a:lnTo>
                  <a:lnTo>
                    <a:pt x="128524" y="2324608"/>
                  </a:lnTo>
                  <a:lnTo>
                    <a:pt x="128524" y="2330958"/>
                  </a:lnTo>
                  <a:cubicBezTo>
                    <a:pt x="57531" y="2331085"/>
                    <a:pt x="0" y="2273681"/>
                    <a:pt x="0" y="2202942"/>
                  </a:cubicBezTo>
                  <a:lnTo>
                    <a:pt x="0" y="128016"/>
                  </a:lnTo>
                  <a:lnTo>
                    <a:pt x="6350" y="128016"/>
                  </a:lnTo>
                  <a:lnTo>
                    <a:pt x="0" y="128016"/>
                  </a:lnTo>
                  <a:moveTo>
                    <a:pt x="12700" y="128016"/>
                  </a:moveTo>
                  <a:lnTo>
                    <a:pt x="12700" y="2202942"/>
                  </a:lnTo>
                  <a:lnTo>
                    <a:pt x="6350" y="2202942"/>
                  </a:lnTo>
                  <a:lnTo>
                    <a:pt x="12700" y="2202942"/>
                  </a:lnTo>
                  <a:cubicBezTo>
                    <a:pt x="12700" y="2266569"/>
                    <a:pt x="64516" y="2318258"/>
                    <a:pt x="128524" y="2318258"/>
                  </a:cubicBezTo>
                  <a:lnTo>
                    <a:pt x="10192512" y="2318258"/>
                  </a:lnTo>
                  <a:cubicBezTo>
                    <a:pt x="10256520" y="2318258"/>
                    <a:pt x="10308336" y="2266569"/>
                    <a:pt x="10308336" y="2202942"/>
                  </a:cubicBezTo>
                  <a:lnTo>
                    <a:pt x="10308336" y="128016"/>
                  </a:lnTo>
                  <a:cubicBezTo>
                    <a:pt x="10308336" y="64389"/>
                    <a:pt x="10256520" y="12700"/>
                    <a:pt x="10192512" y="12700"/>
                  </a:cubicBezTo>
                  <a:lnTo>
                    <a:pt x="128524" y="12700"/>
                  </a:lnTo>
                  <a:lnTo>
                    <a:pt x="128524" y="6350"/>
                  </a:lnTo>
                  <a:lnTo>
                    <a:pt x="128524" y="12700"/>
                  </a:lnTo>
                  <a:cubicBezTo>
                    <a:pt x="64516" y="12700"/>
                    <a:pt x="12700" y="64389"/>
                    <a:pt x="12700" y="128016"/>
                  </a:cubicBezTo>
                  <a:close/>
                </a:path>
              </a:pathLst>
            </a:custGeom>
            <a:solidFill>
              <a:srgbClr val="BCDBD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0" name="TextBox 40"/>
          <p:cNvSpPr txBox="1"/>
          <p:nvPr/>
        </p:nvSpPr>
        <p:spPr>
          <a:xfrm>
            <a:off x="6431459" y="5015954"/>
            <a:ext cx="1986111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25"/>
              </a:lnSpc>
            </a:pPr>
            <a:r>
              <a:rPr lang="en-US" sz="2125" b="1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Incremental Sales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39875" y="5778573"/>
            <a:ext cx="7277695" cy="344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87"/>
              </a:lnSpc>
            </a:pPr>
            <a:r>
              <a:rPr lang="en-US" sz="1687">
                <a:solidFill>
                  <a:srgbClr val="333F70"/>
                </a:solidFill>
                <a:latin typeface="Calibri (MS)"/>
                <a:ea typeface="Calibri (MS)"/>
                <a:cs typeface="Calibri (MS)"/>
                <a:sym typeface="Calibri (MS)"/>
              </a:rPr>
              <a:t>Confirmed accurate incremental loading without duplicate entries.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9267825" y="6788051"/>
            <a:ext cx="652016" cy="28575"/>
            <a:chOff x="0" y="0"/>
            <a:chExt cx="869355" cy="381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69315" cy="38100"/>
            </a:xfrm>
            <a:custGeom>
              <a:avLst/>
              <a:gdLst/>
              <a:ahLst/>
              <a:cxnLst/>
              <a:rect l="l" t="t" r="r" b="b"/>
              <a:pathLst>
                <a:path w="869315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850265" y="0"/>
                  </a:lnTo>
                  <a:cubicBezTo>
                    <a:pt x="860806" y="0"/>
                    <a:pt x="869315" y="8509"/>
                    <a:pt x="869315" y="19050"/>
                  </a:cubicBezTo>
                  <a:cubicBezTo>
                    <a:pt x="869315" y="29591"/>
                    <a:pt x="860806" y="38100"/>
                    <a:pt x="850265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BCDBD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4" name="Group 44"/>
          <p:cNvGrpSpPr/>
          <p:nvPr/>
        </p:nvGrpSpPr>
        <p:grpSpPr>
          <a:xfrm>
            <a:off x="9214916" y="6720855"/>
            <a:ext cx="162966" cy="162966"/>
            <a:chOff x="0" y="0"/>
            <a:chExt cx="217288" cy="217288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17170" cy="217170"/>
            </a:xfrm>
            <a:custGeom>
              <a:avLst/>
              <a:gdLst/>
              <a:ahLst/>
              <a:cxnLst/>
              <a:rect l="l" t="t" r="r" b="b"/>
              <a:pathLst>
                <a:path w="217170" h="217170">
                  <a:moveTo>
                    <a:pt x="0" y="108585"/>
                  </a:moveTo>
                  <a:cubicBezTo>
                    <a:pt x="0" y="48641"/>
                    <a:pt x="48641" y="0"/>
                    <a:pt x="108585" y="0"/>
                  </a:cubicBezTo>
                  <a:cubicBezTo>
                    <a:pt x="168529" y="0"/>
                    <a:pt x="217170" y="48641"/>
                    <a:pt x="217170" y="108585"/>
                  </a:cubicBezTo>
                  <a:cubicBezTo>
                    <a:pt x="217170" y="168529"/>
                    <a:pt x="168529" y="217170"/>
                    <a:pt x="108585" y="217170"/>
                  </a:cubicBezTo>
                  <a:cubicBezTo>
                    <a:pt x="48641" y="217170"/>
                    <a:pt x="0" y="168656"/>
                    <a:pt x="0" y="108585"/>
                  </a:cubicBezTo>
                  <a:close/>
                </a:path>
              </a:pathLst>
            </a:custGeom>
            <a:solidFill>
              <a:srgbClr val="26A68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6" name="Group 46"/>
          <p:cNvGrpSpPr/>
          <p:nvPr/>
        </p:nvGrpSpPr>
        <p:grpSpPr>
          <a:xfrm>
            <a:off x="9943654" y="5928271"/>
            <a:ext cx="7740849" cy="1748284"/>
            <a:chOff x="0" y="0"/>
            <a:chExt cx="10321132" cy="2331045"/>
          </a:xfrm>
        </p:grpSpPr>
        <p:sp>
          <p:nvSpPr>
            <p:cNvPr id="47" name="Freeform 47"/>
            <p:cNvSpPr/>
            <p:nvPr/>
          </p:nvSpPr>
          <p:spPr>
            <a:xfrm>
              <a:off x="6350" y="6350"/>
              <a:ext cx="10308336" cy="2318258"/>
            </a:xfrm>
            <a:custGeom>
              <a:avLst/>
              <a:gdLst/>
              <a:ahLst/>
              <a:cxnLst/>
              <a:rect l="l" t="t" r="r" b="b"/>
              <a:pathLst>
                <a:path w="10308336" h="2318258">
                  <a:moveTo>
                    <a:pt x="0" y="121666"/>
                  </a:moveTo>
                  <a:cubicBezTo>
                    <a:pt x="0" y="54483"/>
                    <a:pt x="54737" y="0"/>
                    <a:pt x="122174" y="0"/>
                  </a:cubicBezTo>
                  <a:lnTo>
                    <a:pt x="10186162" y="0"/>
                  </a:lnTo>
                  <a:cubicBezTo>
                    <a:pt x="10253726" y="0"/>
                    <a:pt x="10308336" y="54483"/>
                    <a:pt x="10308336" y="121666"/>
                  </a:cubicBezTo>
                  <a:lnTo>
                    <a:pt x="10308336" y="2196592"/>
                  </a:lnTo>
                  <a:cubicBezTo>
                    <a:pt x="10308336" y="2263775"/>
                    <a:pt x="10253599" y="2318258"/>
                    <a:pt x="10186162" y="2318258"/>
                  </a:cubicBezTo>
                  <a:lnTo>
                    <a:pt x="122174" y="2318258"/>
                  </a:lnTo>
                  <a:cubicBezTo>
                    <a:pt x="54610" y="2318258"/>
                    <a:pt x="0" y="2263775"/>
                    <a:pt x="0" y="2196592"/>
                  </a:cubicBezTo>
                  <a:close/>
                </a:path>
              </a:pathLst>
            </a:custGeom>
            <a:solidFill>
              <a:srgbClr val="D6F5EE"/>
            </a:solidFill>
            <a:ln w="12700">
              <a:solidFill>
                <a:srgbClr val="000000"/>
              </a:solidFill>
            </a:ln>
          </p:spPr>
        </p:sp>
        <p:sp>
          <p:nvSpPr>
            <p:cNvPr id="48" name="Freeform 48"/>
            <p:cNvSpPr/>
            <p:nvPr/>
          </p:nvSpPr>
          <p:spPr>
            <a:xfrm>
              <a:off x="0" y="0"/>
              <a:ext cx="10321036" cy="2330958"/>
            </a:xfrm>
            <a:custGeom>
              <a:avLst/>
              <a:gdLst/>
              <a:ahLst/>
              <a:cxnLst/>
              <a:rect l="l" t="t" r="r" b="b"/>
              <a:pathLst>
                <a:path w="10321036" h="2330958">
                  <a:moveTo>
                    <a:pt x="0" y="128016"/>
                  </a:moveTo>
                  <a:cubicBezTo>
                    <a:pt x="0" y="57277"/>
                    <a:pt x="57531" y="0"/>
                    <a:pt x="128524" y="0"/>
                  </a:cubicBezTo>
                  <a:lnTo>
                    <a:pt x="10192512" y="0"/>
                  </a:lnTo>
                  <a:lnTo>
                    <a:pt x="10192512" y="6350"/>
                  </a:lnTo>
                  <a:lnTo>
                    <a:pt x="10192512" y="0"/>
                  </a:lnTo>
                  <a:cubicBezTo>
                    <a:pt x="10263505" y="0"/>
                    <a:pt x="10321036" y="57277"/>
                    <a:pt x="10321036" y="128016"/>
                  </a:cubicBezTo>
                  <a:lnTo>
                    <a:pt x="10314686" y="128016"/>
                  </a:lnTo>
                  <a:lnTo>
                    <a:pt x="10321036" y="128016"/>
                  </a:lnTo>
                  <a:lnTo>
                    <a:pt x="10321036" y="2202942"/>
                  </a:lnTo>
                  <a:lnTo>
                    <a:pt x="10314686" y="2202942"/>
                  </a:lnTo>
                  <a:lnTo>
                    <a:pt x="10321036" y="2202942"/>
                  </a:lnTo>
                  <a:cubicBezTo>
                    <a:pt x="10321036" y="2273681"/>
                    <a:pt x="10263505" y="2330958"/>
                    <a:pt x="10192512" y="2330958"/>
                  </a:cubicBezTo>
                  <a:lnTo>
                    <a:pt x="10192512" y="2324608"/>
                  </a:lnTo>
                  <a:lnTo>
                    <a:pt x="10192512" y="2330958"/>
                  </a:lnTo>
                  <a:lnTo>
                    <a:pt x="128524" y="2330958"/>
                  </a:lnTo>
                  <a:lnTo>
                    <a:pt x="128524" y="2324608"/>
                  </a:lnTo>
                  <a:lnTo>
                    <a:pt x="128524" y="2330958"/>
                  </a:lnTo>
                  <a:cubicBezTo>
                    <a:pt x="57531" y="2331085"/>
                    <a:pt x="0" y="2273681"/>
                    <a:pt x="0" y="2202942"/>
                  </a:cubicBezTo>
                  <a:lnTo>
                    <a:pt x="0" y="128016"/>
                  </a:lnTo>
                  <a:lnTo>
                    <a:pt x="6350" y="128016"/>
                  </a:lnTo>
                  <a:lnTo>
                    <a:pt x="0" y="128016"/>
                  </a:lnTo>
                  <a:moveTo>
                    <a:pt x="12700" y="128016"/>
                  </a:moveTo>
                  <a:lnTo>
                    <a:pt x="12700" y="2202942"/>
                  </a:lnTo>
                  <a:lnTo>
                    <a:pt x="6350" y="2202942"/>
                  </a:lnTo>
                  <a:lnTo>
                    <a:pt x="12700" y="2202942"/>
                  </a:lnTo>
                  <a:cubicBezTo>
                    <a:pt x="12700" y="2266569"/>
                    <a:pt x="64516" y="2318258"/>
                    <a:pt x="128524" y="2318258"/>
                  </a:cubicBezTo>
                  <a:lnTo>
                    <a:pt x="10192512" y="2318258"/>
                  </a:lnTo>
                  <a:cubicBezTo>
                    <a:pt x="10256520" y="2318258"/>
                    <a:pt x="10308336" y="2266569"/>
                    <a:pt x="10308336" y="2202942"/>
                  </a:cubicBezTo>
                  <a:lnTo>
                    <a:pt x="10308336" y="128016"/>
                  </a:lnTo>
                  <a:cubicBezTo>
                    <a:pt x="10308336" y="64389"/>
                    <a:pt x="10256520" y="12700"/>
                    <a:pt x="10192512" y="12700"/>
                  </a:cubicBezTo>
                  <a:lnTo>
                    <a:pt x="128524" y="12700"/>
                  </a:lnTo>
                  <a:lnTo>
                    <a:pt x="128524" y="6350"/>
                  </a:lnTo>
                  <a:lnTo>
                    <a:pt x="128524" y="12700"/>
                  </a:lnTo>
                  <a:cubicBezTo>
                    <a:pt x="64516" y="12700"/>
                    <a:pt x="12700" y="64389"/>
                    <a:pt x="12700" y="128016"/>
                  </a:cubicBezTo>
                  <a:close/>
                </a:path>
              </a:pathLst>
            </a:custGeom>
            <a:solidFill>
              <a:srgbClr val="BCDBD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9" name="TextBox 49"/>
          <p:cNvSpPr txBox="1"/>
          <p:nvPr/>
        </p:nvSpPr>
        <p:spPr>
          <a:xfrm>
            <a:off x="10175230" y="6102697"/>
            <a:ext cx="2317700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 b="1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Currency Conversion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0175230" y="6880355"/>
            <a:ext cx="7277695" cy="344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333F70"/>
                </a:solidFill>
                <a:latin typeface="Calibri (MS)"/>
                <a:ea typeface="Calibri (MS)"/>
                <a:cs typeface="Calibri (MS)"/>
                <a:sym typeface="Calibri (MS)"/>
              </a:rPr>
              <a:t>Checked the accuracy of USD to NPR conversions.</a:t>
            </a:r>
          </a:p>
        </p:txBody>
      </p:sp>
      <p:grpSp>
        <p:nvGrpSpPr>
          <p:cNvPr id="51" name="Group 51"/>
          <p:cNvGrpSpPr/>
          <p:nvPr/>
        </p:nvGrpSpPr>
        <p:grpSpPr>
          <a:xfrm>
            <a:off x="8672959" y="7874794"/>
            <a:ext cx="652016" cy="28575"/>
            <a:chOff x="0" y="0"/>
            <a:chExt cx="869355" cy="381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69315" cy="38100"/>
            </a:xfrm>
            <a:custGeom>
              <a:avLst/>
              <a:gdLst/>
              <a:ahLst/>
              <a:cxnLst/>
              <a:rect l="l" t="t" r="r" b="b"/>
              <a:pathLst>
                <a:path w="869315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850265" y="0"/>
                  </a:lnTo>
                  <a:cubicBezTo>
                    <a:pt x="860806" y="0"/>
                    <a:pt x="869315" y="8509"/>
                    <a:pt x="869315" y="19050"/>
                  </a:cubicBezTo>
                  <a:cubicBezTo>
                    <a:pt x="869315" y="29591"/>
                    <a:pt x="860806" y="38100"/>
                    <a:pt x="850265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BCDBD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53" name="Group 53"/>
          <p:cNvGrpSpPr/>
          <p:nvPr/>
        </p:nvGrpSpPr>
        <p:grpSpPr>
          <a:xfrm>
            <a:off x="9214916" y="7807597"/>
            <a:ext cx="162966" cy="162966"/>
            <a:chOff x="0" y="0"/>
            <a:chExt cx="217288" cy="217288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217170" cy="217170"/>
            </a:xfrm>
            <a:custGeom>
              <a:avLst/>
              <a:gdLst/>
              <a:ahLst/>
              <a:cxnLst/>
              <a:rect l="l" t="t" r="r" b="b"/>
              <a:pathLst>
                <a:path w="217170" h="217170">
                  <a:moveTo>
                    <a:pt x="0" y="108585"/>
                  </a:moveTo>
                  <a:cubicBezTo>
                    <a:pt x="0" y="48641"/>
                    <a:pt x="48641" y="0"/>
                    <a:pt x="108585" y="0"/>
                  </a:cubicBezTo>
                  <a:cubicBezTo>
                    <a:pt x="168529" y="0"/>
                    <a:pt x="217170" y="48641"/>
                    <a:pt x="217170" y="108585"/>
                  </a:cubicBezTo>
                  <a:cubicBezTo>
                    <a:pt x="217170" y="168529"/>
                    <a:pt x="168529" y="217170"/>
                    <a:pt x="108585" y="217170"/>
                  </a:cubicBezTo>
                  <a:cubicBezTo>
                    <a:pt x="48641" y="217170"/>
                    <a:pt x="0" y="168656"/>
                    <a:pt x="0" y="108585"/>
                  </a:cubicBezTo>
                  <a:close/>
                </a:path>
              </a:pathLst>
            </a:custGeom>
            <a:solidFill>
              <a:srgbClr val="26A68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55" name="Group 55"/>
          <p:cNvGrpSpPr/>
          <p:nvPr/>
        </p:nvGrpSpPr>
        <p:grpSpPr>
          <a:xfrm>
            <a:off x="908297" y="7015014"/>
            <a:ext cx="7740849" cy="1748284"/>
            <a:chOff x="0" y="0"/>
            <a:chExt cx="10321132" cy="2331045"/>
          </a:xfrm>
        </p:grpSpPr>
        <p:sp>
          <p:nvSpPr>
            <p:cNvPr id="56" name="Freeform 56"/>
            <p:cNvSpPr/>
            <p:nvPr/>
          </p:nvSpPr>
          <p:spPr>
            <a:xfrm>
              <a:off x="6350" y="6350"/>
              <a:ext cx="10308336" cy="2318258"/>
            </a:xfrm>
            <a:custGeom>
              <a:avLst/>
              <a:gdLst/>
              <a:ahLst/>
              <a:cxnLst/>
              <a:rect l="l" t="t" r="r" b="b"/>
              <a:pathLst>
                <a:path w="10308336" h="2318258">
                  <a:moveTo>
                    <a:pt x="0" y="121666"/>
                  </a:moveTo>
                  <a:cubicBezTo>
                    <a:pt x="0" y="54483"/>
                    <a:pt x="54737" y="0"/>
                    <a:pt x="122174" y="0"/>
                  </a:cubicBezTo>
                  <a:lnTo>
                    <a:pt x="10186162" y="0"/>
                  </a:lnTo>
                  <a:cubicBezTo>
                    <a:pt x="10253726" y="0"/>
                    <a:pt x="10308336" y="54483"/>
                    <a:pt x="10308336" y="121666"/>
                  </a:cubicBezTo>
                  <a:lnTo>
                    <a:pt x="10308336" y="2196592"/>
                  </a:lnTo>
                  <a:cubicBezTo>
                    <a:pt x="10308336" y="2263775"/>
                    <a:pt x="10253599" y="2318258"/>
                    <a:pt x="10186162" y="2318258"/>
                  </a:cubicBezTo>
                  <a:lnTo>
                    <a:pt x="122174" y="2318258"/>
                  </a:lnTo>
                  <a:cubicBezTo>
                    <a:pt x="54610" y="2318258"/>
                    <a:pt x="0" y="2263775"/>
                    <a:pt x="0" y="2196592"/>
                  </a:cubicBezTo>
                  <a:close/>
                </a:path>
              </a:pathLst>
            </a:custGeom>
            <a:solidFill>
              <a:srgbClr val="D6F5EE"/>
            </a:solidFill>
            <a:ln w="12700">
              <a:solidFill>
                <a:srgbClr val="000000"/>
              </a:solidFill>
            </a:ln>
          </p:spPr>
        </p:sp>
        <p:sp>
          <p:nvSpPr>
            <p:cNvPr id="57" name="Freeform 57"/>
            <p:cNvSpPr/>
            <p:nvPr/>
          </p:nvSpPr>
          <p:spPr>
            <a:xfrm>
              <a:off x="0" y="0"/>
              <a:ext cx="10321036" cy="2330958"/>
            </a:xfrm>
            <a:custGeom>
              <a:avLst/>
              <a:gdLst/>
              <a:ahLst/>
              <a:cxnLst/>
              <a:rect l="l" t="t" r="r" b="b"/>
              <a:pathLst>
                <a:path w="10321036" h="2330958">
                  <a:moveTo>
                    <a:pt x="0" y="128016"/>
                  </a:moveTo>
                  <a:cubicBezTo>
                    <a:pt x="0" y="57277"/>
                    <a:pt x="57531" y="0"/>
                    <a:pt x="128524" y="0"/>
                  </a:cubicBezTo>
                  <a:lnTo>
                    <a:pt x="10192512" y="0"/>
                  </a:lnTo>
                  <a:lnTo>
                    <a:pt x="10192512" y="6350"/>
                  </a:lnTo>
                  <a:lnTo>
                    <a:pt x="10192512" y="0"/>
                  </a:lnTo>
                  <a:cubicBezTo>
                    <a:pt x="10263505" y="0"/>
                    <a:pt x="10321036" y="57277"/>
                    <a:pt x="10321036" y="128016"/>
                  </a:cubicBezTo>
                  <a:lnTo>
                    <a:pt x="10314686" y="128016"/>
                  </a:lnTo>
                  <a:lnTo>
                    <a:pt x="10321036" y="128016"/>
                  </a:lnTo>
                  <a:lnTo>
                    <a:pt x="10321036" y="2202942"/>
                  </a:lnTo>
                  <a:lnTo>
                    <a:pt x="10314686" y="2202942"/>
                  </a:lnTo>
                  <a:lnTo>
                    <a:pt x="10321036" y="2202942"/>
                  </a:lnTo>
                  <a:cubicBezTo>
                    <a:pt x="10321036" y="2273681"/>
                    <a:pt x="10263505" y="2330958"/>
                    <a:pt x="10192512" y="2330958"/>
                  </a:cubicBezTo>
                  <a:lnTo>
                    <a:pt x="10192512" y="2324608"/>
                  </a:lnTo>
                  <a:lnTo>
                    <a:pt x="10192512" y="2330958"/>
                  </a:lnTo>
                  <a:lnTo>
                    <a:pt x="128524" y="2330958"/>
                  </a:lnTo>
                  <a:lnTo>
                    <a:pt x="128524" y="2324608"/>
                  </a:lnTo>
                  <a:lnTo>
                    <a:pt x="128524" y="2330958"/>
                  </a:lnTo>
                  <a:cubicBezTo>
                    <a:pt x="57531" y="2331085"/>
                    <a:pt x="0" y="2273681"/>
                    <a:pt x="0" y="2202942"/>
                  </a:cubicBezTo>
                  <a:lnTo>
                    <a:pt x="0" y="128016"/>
                  </a:lnTo>
                  <a:lnTo>
                    <a:pt x="6350" y="128016"/>
                  </a:lnTo>
                  <a:lnTo>
                    <a:pt x="0" y="128016"/>
                  </a:lnTo>
                  <a:moveTo>
                    <a:pt x="12700" y="128016"/>
                  </a:moveTo>
                  <a:lnTo>
                    <a:pt x="12700" y="2202942"/>
                  </a:lnTo>
                  <a:lnTo>
                    <a:pt x="6350" y="2202942"/>
                  </a:lnTo>
                  <a:lnTo>
                    <a:pt x="12700" y="2202942"/>
                  </a:lnTo>
                  <a:cubicBezTo>
                    <a:pt x="12700" y="2266569"/>
                    <a:pt x="64516" y="2318258"/>
                    <a:pt x="128524" y="2318258"/>
                  </a:cubicBezTo>
                  <a:lnTo>
                    <a:pt x="10192512" y="2318258"/>
                  </a:lnTo>
                  <a:cubicBezTo>
                    <a:pt x="10256520" y="2318258"/>
                    <a:pt x="10308336" y="2266569"/>
                    <a:pt x="10308336" y="2202942"/>
                  </a:cubicBezTo>
                  <a:lnTo>
                    <a:pt x="10308336" y="128016"/>
                  </a:lnTo>
                  <a:cubicBezTo>
                    <a:pt x="10308336" y="64389"/>
                    <a:pt x="10256520" y="12700"/>
                    <a:pt x="10192512" y="12700"/>
                  </a:cubicBezTo>
                  <a:lnTo>
                    <a:pt x="128524" y="12700"/>
                  </a:lnTo>
                  <a:lnTo>
                    <a:pt x="128524" y="6350"/>
                  </a:lnTo>
                  <a:lnTo>
                    <a:pt x="128524" y="12700"/>
                  </a:lnTo>
                  <a:cubicBezTo>
                    <a:pt x="64516" y="12700"/>
                    <a:pt x="12700" y="64389"/>
                    <a:pt x="12700" y="128016"/>
                  </a:cubicBezTo>
                  <a:close/>
                </a:path>
              </a:pathLst>
            </a:custGeom>
            <a:solidFill>
              <a:srgbClr val="BCDBD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8" name="TextBox 58"/>
          <p:cNvSpPr txBox="1"/>
          <p:nvPr/>
        </p:nvSpPr>
        <p:spPr>
          <a:xfrm>
            <a:off x="6705600" y="7189440"/>
            <a:ext cx="1711970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25"/>
              </a:lnSpc>
            </a:pPr>
            <a:r>
              <a:rPr lang="en-US" sz="2125" b="1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Daily Inventory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139875" y="7906941"/>
            <a:ext cx="7277695" cy="344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87"/>
              </a:lnSpc>
            </a:pPr>
            <a:r>
              <a:rPr lang="en-US" sz="1687">
                <a:solidFill>
                  <a:srgbClr val="333F70"/>
                </a:solidFill>
                <a:latin typeface="Calibri (MS)"/>
                <a:ea typeface="Calibri (MS)"/>
                <a:cs typeface="Calibri (MS)"/>
                <a:sym typeface="Calibri (MS)"/>
              </a:rPr>
              <a:t>Tested correct BOD/EOD inventory output.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9267825" y="8961536"/>
            <a:ext cx="652016" cy="28575"/>
            <a:chOff x="0" y="0"/>
            <a:chExt cx="869355" cy="38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869315" cy="38100"/>
            </a:xfrm>
            <a:custGeom>
              <a:avLst/>
              <a:gdLst/>
              <a:ahLst/>
              <a:cxnLst/>
              <a:rect l="l" t="t" r="r" b="b"/>
              <a:pathLst>
                <a:path w="869315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850265" y="0"/>
                  </a:lnTo>
                  <a:cubicBezTo>
                    <a:pt x="860806" y="0"/>
                    <a:pt x="869315" y="8509"/>
                    <a:pt x="869315" y="19050"/>
                  </a:cubicBezTo>
                  <a:cubicBezTo>
                    <a:pt x="869315" y="29591"/>
                    <a:pt x="860806" y="38100"/>
                    <a:pt x="850265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BCDBD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2" name="Group 62"/>
          <p:cNvGrpSpPr/>
          <p:nvPr/>
        </p:nvGrpSpPr>
        <p:grpSpPr>
          <a:xfrm>
            <a:off x="9214916" y="8894341"/>
            <a:ext cx="162966" cy="162966"/>
            <a:chOff x="0" y="0"/>
            <a:chExt cx="217288" cy="217288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217170" cy="217170"/>
            </a:xfrm>
            <a:custGeom>
              <a:avLst/>
              <a:gdLst/>
              <a:ahLst/>
              <a:cxnLst/>
              <a:rect l="l" t="t" r="r" b="b"/>
              <a:pathLst>
                <a:path w="217170" h="217170">
                  <a:moveTo>
                    <a:pt x="0" y="108585"/>
                  </a:moveTo>
                  <a:cubicBezTo>
                    <a:pt x="0" y="48641"/>
                    <a:pt x="48641" y="0"/>
                    <a:pt x="108585" y="0"/>
                  </a:cubicBezTo>
                  <a:cubicBezTo>
                    <a:pt x="168529" y="0"/>
                    <a:pt x="217170" y="48641"/>
                    <a:pt x="217170" y="108585"/>
                  </a:cubicBezTo>
                  <a:cubicBezTo>
                    <a:pt x="217170" y="168529"/>
                    <a:pt x="168529" y="217170"/>
                    <a:pt x="108585" y="217170"/>
                  </a:cubicBezTo>
                  <a:cubicBezTo>
                    <a:pt x="48641" y="217170"/>
                    <a:pt x="0" y="168656"/>
                    <a:pt x="0" y="108585"/>
                  </a:cubicBezTo>
                  <a:close/>
                </a:path>
              </a:pathLst>
            </a:custGeom>
            <a:solidFill>
              <a:srgbClr val="26A68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4" name="Group 64"/>
          <p:cNvGrpSpPr/>
          <p:nvPr/>
        </p:nvGrpSpPr>
        <p:grpSpPr>
          <a:xfrm>
            <a:off x="9943654" y="8101756"/>
            <a:ext cx="7740849" cy="1748284"/>
            <a:chOff x="0" y="0"/>
            <a:chExt cx="10321132" cy="2331045"/>
          </a:xfrm>
        </p:grpSpPr>
        <p:sp>
          <p:nvSpPr>
            <p:cNvPr id="65" name="Freeform 65"/>
            <p:cNvSpPr/>
            <p:nvPr/>
          </p:nvSpPr>
          <p:spPr>
            <a:xfrm>
              <a:off x="6350" y="6350"/>
              <a:ext cx="10308336" cy="2318258"/>
            </a:xfrm>
            <a:custGeom>
              <a:avLst/>
              <a:gdLst/>
              <a:ahLst/>
              <a:cxnLst/>
              <a:rect l="l" t="t" r="r" b="b"/>
              <a:pathLst>
                <a:path w="10308336" h="2318258">
                  <a:moveTo>
                    <a:pt x="0" y="121666"/>
                  </a:moveTo>
                  <a:cubicBezTo>
                    <a:pt x="0" y="54483"/>
                    <a:pt x="54737" y="0"/>
                    <a:pt x="122174" y="0"/>
                  </a:cubicBezTo>
                  <a:lnTo>
                    <a:pt x="10186162" y="0"/>
                  </a:lnTo>
                  <a:cubicBezTo>
                    <a:pt x="10253726" y="0"/>
                    <a:pt x="10308336" y="54483"/>
                    <a:pt x="10308336" y="121666"/>
                  </a:cubicBezTo>
                  <a:lnTo>
                    <a:pt x="10308336" y="2196592"/>
                  </a:lnTo>
                  <a:cubicBezTo>
                    <a:pt x="10308336" y="2263775"/>
                    <a:pt x="10253599" y="2318258"/>
                    <a:pt x="10186162" y="2318258"/>
                  </a:cubicBezTo>
                  <a:lnTo>
                    <a:pt x="122174" y="2318258"/>
                  </a:lnTo>
                  <a:cubicBezTo>
                    <a:pt x="54610" y="2318258"/>
                    <a:pt x="0" y="2263775"/>
                    <a:pt x="0" y="2196592"/>
                  </a:cubicBezTo>
                  <a:close/>
                </a:path>
              </a:pathLst>
            </a:custGeom>
            <a:solidFill>
              <a:srgbClr val="D6F5EE"/>
            </a:solidFill>
            <a:ln w="12700">
              <a:solidFill>
                <a:srgbClr val="000000"/>
              </a:solidFill>
            </a:ln>
          </p:spPr>
        </p:sp>
        <p:sp>
          <p:nvSpPr>
            <p:cNvPr id="66" name="Freeform 66"/>
            <p:cNvSpPr/>
            <p:nvPr/>
          </p:nvSpPr>
          <p:spPr>
            <a:xfrm>
              <a:off x="0" y="0"/>
              <a:ext cx="10321036" cy="2330958"/>
            </a:xfrm>
            <a:custGeom>
              <a:avLst/>
              <a:gdLst/>
              <a:ahLst/>
              <a:cxnLst/>
              <a:rect l="l" t="t" r="r" b="b"/>
              <a:pathLst>
                <a:path w="10321036" h="2330958">
                  <a:moveTo>
                    <a:pt x="0" y="128016"/>
                  </a:moveTo>
                  <a:cubicBezTo>
                    <a:pt x="0" y="57277"/>
                    <a:pt x="57531" y="0"/>
                    <a:pt x="128524" y="0"/>
                  </a:cubicBezTo>
                  <a:lnTo>
                    <a:pt x="10192512" y="0"/>
                  </a:lnTo>
                  <a:lnTo>
                    <a:pt x="10192512" y="6350"/>
                  </a:lnTo>
                  <a:lnTo>
                    <a:pt x="10192512" y="0"/>
                  </a:lnTo>
                  <a:cubicBezTo>
                    <a:pt x="10263505" y="0"/>
                    <a:pt x="10321036" y="57277"/>
                    <a:pt x="10321036" y="128016"/>
                  </a:cubicBezTo>
                  <a:lnTo>
                    <a:pt x="10314686" y="128016"/>
                  </a:lnTo>
                  <a:lnTo>
                    <a:pt x="10321036" y="128016"/>
                  </a:lnTo>
                  <a:lnTo>
                    <a:pt x="10321036" y="2202942"/>
                  </a:lnTo>
                  <a:lnTo>
                    <a:pt x="10314686" y="2202942"/>
                  </a:lnTo>
                  <a:lnTo>
                    <a:pt x="10321036" y="2202942"/>
                  </a:lnTo>
                  <a:cubicBezTo>
                    <a:pt x="10321036" y="2273681"/>
                    <a:pt x="10263505" y="2330958"/>
                    <a:pt x="10192512" y="2330958"/>
                  </a:cubicBezTo>
                  <a:lnTo>
                    <a:pt x="10192512" y="2324608"/>
                  </a:lnTo>
                  <a:lnTo>
                    <a:pt x="10192512" y="2330958"/>
                  </a:lnTo>
                  <a:lnTo>
                    <a:pt x="128524" y="2330958"/>
                  </a:lnTo>
                  <a:lnTo>
                    <a:pt x="128524" y="2324608"/>
                  </a:lnTo>
                  <a:lnTo>
                    <a:pt x="128524" y="2330958"/>
                  </a:lnTo>
                  <a:cubicBezTo>
                    <a:pt x="57531" y="2331085"/>
                    <a:pt x="0" y="2273681"/>
                    <a:pt x="0" y="2202942"/>
                  </a:cubicBezTo>
                  <a:lnTo>
                    <a:pt x="0" y="128016"/>
                  </a:lnTo>
                  <a:lnTo>
                    <a:pt x="6350" y="128016"/>
                  </a:lnTo>
                  <a:lnTo>
                    <a:pt x="0" y="128016"/>
                  </a:lnTo>
                  <a:moveTo>
                    <a:pt x="12700" y="128016"/>
                  </a:moveTo>
                  <a:lnTo>
                    <a:pt x="12700" y="2202942"/>
                  </a:lnTo>
                  <a:lnTo>
                    <a:pt x="6350" y="2202942"/>
                  </a:lnTo>
                  <a:lnTo>
                    <a:pt x="12700" y="2202942"/>
                  </a:lnTo>
                  <a:cubicBezTo>
                    <a:pt x="12700" y="2266569"/>
                    <a:pt x="64516" y="2318258"/>
                    <a:pt x="128524" y="2318258"/>
                  </a:cubicBezTo>
                  <a:lnTo>
                    <a:pt x="10192512" y="2318258"/>
                  </a:lnTo>
                  <a:cubicBezTo>
                    <a:pt x="10256520" y="2318258"/>
                    <a:pt x="10308336" y="2266569"/>
                    <a:pt x="10308336" y="2202942"/>
                  </a:cubicBezTo>
                  <a:lnTo>
                    <a:pt x="10308336" y="128016"/>
                  </a:lnTo>
                  <a:cubicBezTo>
                    <a:pt x="10308336" y="64389"/>
                    <a:pt x="10256520" y="12700"/>
                    <a:pt x="10192512" y="12700"/>
                  </a:cubicBezTo>
                  <a:lnTo>
                    <a:pt x="128524" y="12700"/>
                  </a:lnTo>
                  <a:lnTo>
                    <a:pt x="128524" y="6350"/>
                  </a:lnTo>
                  <a:lnTo>
                    <a:pt x="128524" y="12700"/>
                  </a:lnTo>
                  <a:cubicBezTo>
                    <a:pt x="64516" y="12700"/>
                    <a:pt x="12700" y="64389"/>
                    <a:pt x="12700" y="128016"/>
                  </a:cubicBezTo>
                  <a:close/>
                </a:path>
              </a:pathLst>
            </a:custGeom>
            <a:solidFill>
              <a:srgbClr val="BCDBD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7" name="TextBox 67"/>
          <p:cNvSpPr txBox="1"/>
          <p:nvPr/>
        </p:nvSpPr>
        <p:spPr>
          <a:xfrm>
            <a:off x="10175230" y="8276184"/>
            <a:ext cx="2789932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 b="1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Logging &amp; Error Handling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0175230" y="9053842"/>
            <a:ext cx="7277695" cy="344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333F70"/>
                </a:solidFill>
                <a:latin typeface="Calibri (MS)"/>
                <a:ea typeface="Calibri (MS)"/>
                <a:cs typeface="Calibri (MS)"/>
                <a:sym typeface="Calibri (MS)"/>
              </a:rPr>
              <a:t>Ensured comprehensive logging of success and failure scenarios.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44303" y="922884"/>
            <a:ext cx="10052149" cy="82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4"/>
              </a:lnSpc>
            </a:pPr>
            <a:r>
              <a:rPr lang="en-US" sz="4687" b="1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Challenges Faced: Overcoming Obstacles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30015" y="2916585"/>
            <a:ext cx="8207574" cy="2102644"/>
            <a:chOff x="0" y="0"/>
            <a:chExt cx="10943432" cy="2803525"/>
          </a:xfrm>
        </p:grpSpPr>
        <p:sp>
          <p:nvSpPr>
            <p:cNvPr id="4" name="Freeform 4"/>
            <p:cNvSpPr/>
            <p:nvPr/>
          </p:nvSpPr>
          <p:spPr>
            <a:xfrm>
              <a:off x="19050" y="19050"/>
              <a:ext cx="10905490" cy="2765425"/>
            </a:xfrm>
            <a:custGeom>
              <a:avLst/>
              <a:gdLst/>
              <a:ahLst/>
              <a:cxnLst/>
              <a:rect l="l" t="t" r="r" b="b"/>
              <a:pathLst>
                <a:path w="10905490" h="2765425">
                  <a:moveTo>
                    <a:pt x="0" y="135128"/>
                  </a:moveTo>
                  <a:cubicBezTo>
                    <a:pt x="0" y="60452"/>
                    <a:pt x="61087" y="0"/>
                    <a:pt x="136525" y="0"/>
                  </a:cubicBezTo>
                  <a:lnTo>
                    <a:pt x="10768965" y="0"/>
                  </a:lnTo>
                  <a:cubicBezTo>
                    <a:pt x="10844276" y="0"/>
                    <a:pt x="10905490" y="60452"/>
                    <a:pt x="10905490" y="135128"/>
                  </a:cubicBezTo>
                  <a:lnTo>
                    <a:pt x="10905490" y="2630297"/>
                  </a:lnTo>
                  <a:cubicBezTo>
                    <a:pt x="10905490" y="2704846"/>
                    <a:pt x="10844403" y="2765425"/>
                    <a:pt x="10768965" y="2765425"/>
                  </a:cubicBezTo>
                  <a:lnTo>
                    <a:pt x="136525" y="2765425"/>
                  </a:lnTo>
                  <a:cubicBezTo>
                    <a:pt x="61214" y="2765425"/>
                    <a:pt x="0" y="2704973"/>
                    <a:pt x="0" y="2630297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0943590" cy="2803525"/>
            </a:xfrm>
            <a:custGeom>
              <a:avLst/>
              <a:gdLst/>
              <a:ahLst/>
              <a:cxnLst/>
              <a:rect l="l" t="t" r="r" b="b"/>
              <a:pathLst>
                <a:path w="10943590" h="2803525">
                  <a:moveTo>
                    <a:pt x="0" y="154178"/>
                  </a:moveTo>
                  <a:cubicBezTo>
                    <a:pt x="0" y="68834"/>
                    <a:pt x="69850" y="0"/>
                    <a:pt x="155575" y="0"/>
                  </a:cubicBezTo>
                  <a:lnTo>
                    <a:pt x="10788015" y="0"/>
                  </a:lnTo>
                  <a:lnTo>
                    <a:pt x="10788015" y="19050"/>
                  </a:lnTo>
                  <a:lnTo>
                    <a:pt x="10788015" y="0"/>
                  </a:lnTo>
                  <a:cubicBezTo>
                    <a:pt x="10873740" y="0"/>
                    <a:pt x="10943590" y="68834"/>
                    <a:pt x="10943590" y="154178"/>
                  </a:cubicBezTo>
                  <a:lnTo>
                    <a:pt x="10924540" y="154178"/>
                  </a:lnTo>
                  <a:lnTo>
                    <a:pt x="10943590" y="154178"/>
                  </a:lnTo>
                  <a:lnTo>
                    <a:pt x="10943590" y="2649347"/>
                  </a:lnTo>
                  <a:lnTo>
                    <a:pt x="10924540" y="2649347"/>
                  </a:lnTo>
                  <a:lnTo>
                    <a:pt x="10943590" y="2649347"/>
                  </a:lnTo>
                  <a:cubicBezTo>
                    <a:pt x="10943590" y="2734691"/>
                    <a:pt x="10873740" y="2803525"/>
                    <a:pt x="10788015" y="2803525"/>
                  </a:cubicBezTo>
                  <a:lnTo>
                    <a:pt x="10788015" y="2784475"/>
                  </a:lnTo>
                  <a:lnTo>
                    <a:pt x="10788015" y="2803525"/>
                  </a:lnTo>
                  <a:lnTo>
                    <a:pt x="155575" y="2803525"/>
                  </a:lnTo>
                  <a:lnTo>
                    <a:pt x="155575" y="2784475"/>
                  </a:lnTo>
                  <a:lnTo>
                    <a:pt x="155575" y="2803525"/>
                  </a:lnTo>
                  <a:cubicBezTo>
                    <a:pt x="69850" y="2803525"/>
                    <a:pt x="0" y="2734691"/>
                    <a:pt x="0" y="2649347"/>
                  </a:cubicBezTo>
                  <a:lnTo>
                    <a:pt x="0" y="154178"/>
                  </a:lnTo>
                  <a:lnTo>
                    <a:pt x="19050" y="154178"/>
                  </a:lnTo>
                  <a:lnTo>
                    <a:pt x="0" y="154178"/>
                  </a:lnTo>
                  <a:moveTo>
                    <a:pt x="38100" y="154178"/>
                  </a:moveTo>
                  <a:lnTo>
                    <a:pt x="38100" y="2649347"/>
                  </a:lnTo>
                  <a:lnTo>
                    <a:pt x="19050" y="2649347"/>
                  </a:lnTo>
                  <a:lnTo>
                    <a:pt x="38100" y="2649347"/>
                  </a:lnTo>
                  <a:cubicBezTo>
                    <a:pt x="38100" y="2713228"/>
                    <a:pt x="90551" y="2765425"/>
                    <a:pt x="155575" y="2765425"/>
                  </a:cubicBezTo>
                  <a:lnTo>
                    <a:pt x="10788015" y="2765425"/>
                  </a:lnTo>
                  <a:cubicBezTo>
                    <a:pt x="10853039" y="2765425"/>
                    <a:pt x="10905490" y="2713228"/>
                    <a:pt x="10905490" y="2649347"/>
                  </a:cubicBezTo>
                  <a:lnTo>
                    <a:pt x="10905490" y="154178"/>
                  </a:lnTo>
                  <a:cubicBezTo>
                    <a:pt x="10905490" y="90297"/>
                    <a:pt x="10853039" y="38100"/>
                    <a:pt x="10788015" y="38100"/>
                  </a:cubicBezTo>
                  <a:lnTo>
                    <a:pt x="155575" y="38100"/>
                  </a:lnTo>
                  <a:lnTo>
                    <a:pt x="155575" y="19050"/>
                  </a:lnTo>
                  <a:lnTo>
                    <a:pt x="155575" y="38100"/>
                  </a:lnTo>
                  <a:cubicBezTo>
                    <a:pt x="90551" y="38100"/>
                    <a:pt x="38100" y="90297"/>
                    <a:pt x="38100" y="154178"/>
                  </a:cubicBezTo>
                  <a:close/>
                </a:path>
              </a:pathLst>
            </a:custGeom>
            <a:solidFill>
              <a:srgbClr val="BCDBD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1234678" y="3254574"/>
            <a:ext cx="2298055" cy="417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b="1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Dynamic File Paths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34678" y="4104430"/>
            <a:ext cx="739824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333F70"/>
                </a:solidFill>
                <a:latin typeface="Calibri (MS)"/>
                <a:ea typeface="Calibri (MS)"/>
                <a:cs typeface="Calibri (MS)"/>
                <a:sym typeface="Calibri (MS)"/>
              </a:rPr>
              <a:t>Implementing flexible solutions for varying file locations.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28216" y="2814786"/>
            <a:ext cx="289471" cy="289471"/>
            <a:chOff x="0" y="0"/>
            <a:chExt cx="385962" cy="385962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385953" cy="385953"/>
            </a:xfrm>
            <a:custGeom>
              <a:avLst/>
              <a:gdLst/>
              <a:ahLst/>
              <a:cxnLst/>
              <a:rect l="l" t="t" r="r" b="b"/>
              <a:pathLst>
                <a:path w="385953" h="385953">
                  <a:moveTo>
                    <a:pt x="0" y="0"/>
                  </a:moveTo>
                  <a:lnTo>
                    <a:pt x="385953" y="0"/>
                  </a:lnTo>
                  <a:lnTo>
                    <a:pt x="385953" y="385953"/>
                  </a:lnTo>
                  <a:lnTo>
                    <a:pt x="0" y="385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9250264" y="2916585"/>
            <a:ext cx="8207722" cy="2102644"/>
            <a:chOff x="0" y="0"/>
            <a:chExt cx="10943630" cy="2803525"/>
          </a:xfrm>
        </p:grpSpPr>
        <p:sp>
          <p:nvSpPr>
            <p:cNvPr id="11" name="Freeform 11"/>
            <p:cNvSpPr/>
            <p:nvPr/>
          </p:nvSpPr>
          <p:spPr>
            <a:xfrm>
              <a:off x="19050" y="19050"/>
              <a:ext cx="10905617" cy="2765425"/>
            </a:xfrm>
            <a:custGeom>
              <a:avLst/>
              <a:gdLst/>
              <a:ahLst/>
              <a:cxnLst/>
              <a:rect l="l" t="t" r="r" b="b"/>
              <a:pathLst>
                <a:path w="10905617" h="2765425">
                  <a:moveTo>
                    <a:pt x="0" y="135128"/>
                  </a:moveTo>
                  <a:cubicBezTo>
                    <a:pt x="0" y="60452"/>
                    <a:pt x="61087" y="0"/>
                    <a:pt x="136525" y="0"/>
                  </a:cubicBezTo>
                  <a:lnTo>
                    <a:pt x="10769092" y="0"/>
                  </a:lnTo>
                  <a:cubicBezTo>
                    <a:pt x="10844403" y="0"/>
                    <a:pt x="10905617" y="60452"/>
                    <a:pt x="10905617" y="135128"/>
                  </a:cubicBezTo>
                  <a:lnTo>
                    <a:pt x="10905617" y="2630297"/>
                  </a:lnTo>
                  <a:cubicBezTo>
                    <a:pt x="10905617" y="2704846"/>
                    <a:pt x="10844530" y="2765425"/>
                    <a:pt x="10769092" y="2765425"/>
                  </a:cubicBezTo>
                  <a:lnTo>
                    <a:pt x="136525" y="2765425"/>
                  </a:lnTo>
                  <a:cubicBezTo>
                    <a:pt x="61214" y="2765425"/>
                    <a:pt x="0" y="2704973"/>
                    <a:pt x="0" y="2630297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943717" cy="2803525"/>
            </a:xfrm>
            <a:custGeom>
              <a:avLst/>
              <a:gdLst/>
              <a:ahLst/>
              <a:cxnLst/>
              <a:rect l="l" t="t" r="r" b="b"/>
              <a:pathLst>
                <a:path w="10943717" h="2803525">
                  <a:moveTo>
                    <a:pt x="0" y="154178"/>
                  </a:moveTo>
                  <a:cubicBezTo>
                    <a:pt x="0" y="68834"/>
                    <a:pt x="69850" y="0"/>
                    <a:pt x="155575" y="0"/>
                  </a:cubicBezTo>
                  <a:lnTo>
                    <a:pt x="10788142" y="0"/>
                  </a:lnTo>
                  <a:lnTo>
                    <a:pt x="10788142" y="19050"/>
                  </a:lnTo>
                  <a:lnTo>
                    <a:pt x="10788142" y="0"/>
                  </a:lnTo>
                  <a:cubicBezTo>
                    <a:pt x="10873867" y="0"/>
                    <a:pt x="10943717" y="68834"/>
                    <a:pt x="10943717" y="154178"/>
                  </a:cubicBezTo>
                  <a:lnTo>
                    <a:pt x="10924667" y="154178"/>
                  </a:lnTo>
                  <a:lnTo>
                    <a:pt x="10943717" y="154178"/>
                  </a:lnTo>
                  <a:lnTo>
                    <a:pt x="10943717" y="2649347"/>
                  </a:lnTo>
                  <a:lnTo>
                    <a:pt x="10924667" y="2649347"/>
                  </a:lnTo>
                  <a:lnTo>
                    <a:pt x="10943717" y="2649347"/>
                  </a:lnTo>
                  <a:cubicBezTo>
                    <a:pt x="10943717" y="2734691"/>
                    <a:pt x="10873867" y="2803525"/>
                    <a:pt x="10788142" y="2803525"/>
                  </a:cubicBezTo>
                  <a:lnTo>
                    <a:pt x="10788142" y="2784475"/>
                  </a:lnTo>
                  <a:lnTo>
                    <a:pt x="10788142" y="2803525"/>
                  </a:lnTo>
                  <a:lnTo>
                    <a:pt x="155575" y="2803525"/>
                  </a:lnTo>
                  <a:lnTo>
                    <a:pt x="155575" y="2784475"/>
                  </a:lnTo>
                  <a:lnTo>
                    <a:pt x="155575" y="2803525"/>
                  </a:lnTo>
                  <a:cubicBezTo>
                    <a:pt x="69850" y="2803525"/>
                    <a:pt x="0" y="2734691"/>
                    <a:pt x="0" y="2649347"/>
                  </a:cubicBezTo>
                  <a:lnTo>
                    <a:pt x="0" y="154178"/>
                  </a:lnTo>
                  <a:lnTo>
                    <a:pt x="19050" y="154178"/>
                  </a:lnTo>
                  <a:lnTo>
                    <a:pt x="0" y="154178"/>
                  </a:lnTo>
                  <a:moveTo>
                    <a:pt x="38100" y="154178"/>
                  </a:moveTo>
                  <a:lnTo>
                    <a:pt x="38100" y="2649347"/>
                  </a:lnTo>
                  <a:lnTo>
                    <a:pt x="19050" y="2649347"/>
                  </a:lnTo>
                  <a:lnTo>
                    <a:pt x="38100" y="2649347"/>
                  </a:lnTo>
                  <a:cubicBezTo>
                    <a:pt x="38100" y="2713228"/>
                    <a:pt x="90551" y="2765425"/>
                    <a:pt x="155575" y="2765425"/>
                  </a:cubicBezTo>
                  <a:lnTo>
                    <a:pt x="10788142" y="2765425"/>
                  </a:lnTo>
                  <a:cubicBezTo>
                    <a:pt x="10853166" y="2765425"/>
                    <a:pt x="10905617" y="2713228"/>
                    <a:pt x="10905617" y="2649347"/>
                  </a:cubicBezTo>
                  <a:lnTo>
                    <a:pt x="10905617" y="154178"/>
                  </a:lnTo>
                  <a:cubicBezTo>
                    <a:pt x="10905617" y="90297"/>
                    <a:pt x="10853166" y="38100"/>
                    <a:pt x="10788142" y="38100"/>
                  </a:cubicBezTo>
                  <a:lnTo>
                    <a:pt x="155575" y="38100"/>
                  </a:lnTo>
                  <a:lnTo>
                    <a:pt x="155575" y="19050"/>
                  </a:lnTo>
                  <a:lnTo>
                    <a:pt x="155575" y="38100"/>
                  </a:lnTo>
                  <a:cubicBezTo>
                    <a:pt x="90551" y="38100"/>
                    <a:pt x="38100" y="90297"/>
                    <a:pt x="38100" y="154178"/>
                  </a:cubicBezTo>
                  <a:close/>
                </a:path>
              </a:pathLst>
            </a:custGeom>
            <a:solidFill>
              <a:srgbClr val="BCDBD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3" name="TextBox 13"/>
          <p:cNvSpPr txBox="1"/>
          <p:nvPr/>
        </p:nvSpPr>
        <p:spPr>
          <a:xfrm>
            <a:off x="9654928" y="3254574"/>
            <a:ext cx="2011859" cy="417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b="1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MERGE Conflicts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54927" y="3969075"/>
            <a:ext cx="739839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333F70"/>
                </a:solidFill>
                <a:latin typeface="Calibri (MS)"/>
                <a:ea typeface="Calibri (MS)"/>
                <a:cs typeface="Calibri (MS)"/>
                <a:sym typeface="Calibri (MS)"/>
              </a:rPr>
              <a:t>Debugging and optimising MERGE statements for dimension table consistency.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148465" y="2814786"/>
            <a:ext cx="289471" cy="289471"/>
            <a:chOff x="0" y="0"/>
            <a:chExt cx="385962" cy="385962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385953" cy="385953"/>
            </a:xfrm>
            <a:custGeom>
              <a:avLst/>
              <a:gdLst/>
              <a:ahLst/>
              <a:cxnLst/>
              <a:rect l="l" t="t" r="r" b="b"/>
              <a:pathLst>
                <a:path w="385953" h="385953">
                  <a:moveTo>
                    <a:pt x="0" y="0"/>
                  </a:moveTo>
                  <a:lnTo>
                    <a:pt x="385953" y="0"/>
                  </a:lnTo>
                  <a:lnTo>
                    <a:pt x="385953" y="385953"/>
                  </a:lnTo>
                  <a:lnTo>
                    <a:pt x="0" y="385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830015" y="5231904"/>
            <a:ext cx="8207574" cy="2102644"/>
            <a:chOff x="0" y="0"/>
            <a:chExt cx="10943432" cy="2803525"/>
          </a:xfrm>
        </p:grpSpPr>
        <p:sp>
          <p:nvSpPr>
            <p:cNvPr id="18" name="Freeform 18"/>
            <p:cNvSpPr/>
            <p:nvPr/>
          </p:nvSpPr>
          <p:spPr>
            <a:xfrm>
              <a:off x="19050" y="19050"/>
              <a:ext cx="10905490" cy="2765425"/>
            </a:xfrm>
            <a:custGeom>
              <a:avLst/>
              <a:gdLst/>
              <a:ahLst/>
              <a:cxnLst/>
              <a:rect l="l" t="t" r="r" b="b"/>
              <a:pathLst>
                <a:path w="10905490" h="2765425">
                  <a:moveTo>
                    <a:pt x="0" y="135128"/>
                  </a:moveTo>
                  <a:cubicBezTo>
                    <a:pt x="0" y="60452"/>
                    <a:pt x="61087" y="0"/>
                    <a:pt x="136525" y="0"/>
                  </a:cubicBezTo>
                  <a:lnTo>
                    <a:pt x="10768965" y="0"/>
                  </a:lnTo>
                  <a:cubicBezTo>
                    <a:pt x="10844276" y="0"/>
                    <a:pt x="10905490" y="60452"/>
                    <a:pt x="10905490" y="135128"/>
                  </a:cubicBezTo>
                  <a:lnTo>
                    <a:pt x="10905490" y="2630297"/>
                  </a:lnTo>
                  <a:cubicBezTo>
                    <a:pt x="10905490" y="2704846"/>
                    <a:pt x="10844403" y="2765425"/>
                    <a:pt x="10768965" y="2765425"/>
                  </a:cubicBezTo>
                  <a:lnTo>
                    <a:pt x="136525" y="2765425"/>
                  </a:lnTo>
                  <a:cubicBezTo>
                    <a:pt x="61214" y="2765425"/>
                    <a:pt x="0" y="2704973"/>
                    <a:pt x="0" y="2630297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10943590" cy="2803525"/>
            </a:xfrm>
            <a:custGeom>
              <a:avLst/>
              <a:gdLst/>
              <a:ahLst/>
              <a:cxnLst/>
              <a:rect l="l" t="t" r="r" b="b"/>
              <a:pathLst>
                <a:path w="10943590" h="2803525">
                  <a:moveTo>
                    <a:pt x="0" y="154178"/>
                  </a:moveTo>
                  <a:cubicBezTo>
                    <a:pt x="0" y="68834"/>
                    <a:pt x="69850" y="0"/>
                    <a:pt x="155575" y="0"/>
                  </a:cubicBezTo>
                  <a:lnTo>
                    <a:pt x="10788015" y="0"/>
                  </a:lnTo>
                  <a:lnTo>
                    <a:pt x="10788015" y="19050"/>
                  </a:lnTo>
                  <a:lnTo>
                    <a:pt x="10788015" y="0"/>
                  </a:lnTo>
                  <a:cubicBezTo>
                    <a:pt x="10873740" y="0"/>
                    <a:pt x="10943590" y="68834"/>
                    <a:pt x="10943590" y="154178"/>
                  </a:cubicBezTo>
                  <a:lnTo>
                    <a:pt x="10924540" y="154178"/>
                  </a:lnTo>
                  <a:lnTo>
                    <a:pt x="10943590" y="154178"/>
                  </a:lnTo>
                  <a:lnTo>
                    <a:pt x="10943590" y="2649347"/>
                  </a:lnTo>
                  <a:lnTo>
                    <a:pt x="10924540" y="2649347"/>
                  </a:lnTo>
                  <a:lnTo>
                    <a:pt x="10943590" y="2649347"/>
                  </a:lnTo>
                  <a:cubicBezTo>
                    <a:pt x="10943590" y="2734691"/>
                    <a:pt x="10873740" y="2803525"/>
                    <a:pt x="10788015" y="2803525"/>
                  </a:cubicBezTo>
                  <a:lnTo>
                    <a:pt x="10788015" y="2784475"/>
                  </a:lnTo>
                  <a:lnTo>
                    <a:pt x="10788015" y="2803525"/>
                  </a:lnTo>
                  <a:lnTo>
                    <a:pt x="155575" y="2803525"/>
                  </a:lnTo>
                  <a:lnTo>
                    <a:pt x="155575" y="2784475"/>
                  </a:lnTo>
                  <a:lnTo>
                    <a:pt x="155575" y="2803525"/>
                  </a:lnTo>
                  <a:cubicBezTo>
                    <a:pt x="69850" y="2803525"/>
                    <a:pt x="0" y="2734691"/>
                    <a:pt x="0" y="2649347"/>
                  </a:cubicBezTo>
                  <a:lnTo>
                    <a:pt x="0" y="154178"/>
                  </a:lnTo>
                  <a:lnTo>
                    <a:pt x="19050" y="154178"/>
                  </a:lnTo>
                  <a:lnTo>
                    <a:pt x="0" y="154178"/>
                  </a:lnTo>
                  <a:moveTo>
                    <a:pt x="38100" y="154178"/>
                  </a:moveTo>
                  <a:lnTo>
                    <a:pt x="38100" y="2649347"/>
                  </a:lnTo>
                  <a:lnTo>
                    <a:pt x="19050" y="2649347"/>
                  </a:lnTo>
                  <a:lnTo>
                    <a:pt x="38100" y="2649347"/>
                  </a:lnTo>
                  <a:cubicBezTo>
                    <a:pt x="38100" y="2713228"/>
                    <a:pt x="90551" y="2765425"/>
                    <a:pt x="155575" y="2765425"/>
                  </a:cubicBezTo>
                  <a:lnTo>
                    <a:pt x="10788015" y="2765425"/>
                  </a:lnTo>
                  <a:cubicBezTo>
                    <a:pt x="10853039" y="2765425"/>
                    <a:pt x="10905490" y="2713228"/>
                    <a:pt x="10905490" y="2649347"/>
                  </a:cubicBezTo>
                  <a:lnTo>
                    <a:pt x="10905490" y="154178"/>
                  </a:lnTo>
                  <a:cubicBezTo>
                    <a:pt x="10905490" y="90297"/>
                    <a:pt x="10853039" y="38100"/>
                    <a:pt x="10788015" y="38100"/>
                  </a:cubicBezTo>
                  <a:lnTo>
                    <a:pt x="155575" y="38100"/>
                  </a:lnTo>
                  <a:lnTo>
                    <a:pt x="155575" y="19050"/>
                  </a:lnTo>
                  <a:lnTo>
                    <a:pt x="155575" y="38100"/>
                  </a:lnTo>
                  <a:cubicBezTo>
                    <a:pt x="90551" y="38100"/>
                    <a:pt x="38100" y="90297"/>
                    <a:pt x="38100" y="154178"/>
                  </a:cubicBezTo>
                  <a:close/>
                </a:path>
              </a:pathLst>
            </a:custGeom>
            <a:solidFill>
              <a:srgbClr val="BCDBD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0" name="TextBox 20"/>
          <p:cNvSpPr txBox="1"/>
          <p:nvPr/>
        </p:nvSpPr>
        <p:spPr>
          <a:xfrm>
            <a:off x="1234677" y="5569892"/>
            <a:ext cx="3331071" cy="417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b="1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CSV Format Inconsistencies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4678" y="6434787"/>
            <a:ext cx="739824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333F70"/>
                </a:solidFill>
                <a:latin typeface="Calibri (MS)"/>
                <a:ea typeface="Calibri (MS)"/>
                <a:cs typeface="Calibri (MS)"/>
                <a:sym typeface="Calibri (MS)"/>
              </a:rPr>
              <a:t>Handling diverse and sometimes erroneous source file formats.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728216" y="5130105"/>
            <a:ext cx="289471" cy="289471"/>
            <a:chOff x="0" y="0"/>
            <a:chExt cx="385962" cy="385962"/>
          </a:xfrm>
        </p:grpSpPr>
        <p:sp>
          <p:nvSpPr>
            <p:cNvPr id="23" name="Freeform 23" descr="preencoded.png"/>
            <p:cNvSpPr/>
            <p:nvPr/>
          </p:nvSpPr>
          <p:spPr>
            <a:xfrm>
              <a:off x="0" y="0"/>
              <a:ext cx="385953" cy="385953"/>
            </a:xfrm>
            <a:custGeom>
              <a:avLst/>
              <a:gdLst/>
              <a:ahLst/>
              <a:cxnLst/>
              <a:rect l="l" t="t" r="r" b="b"/>
              <a:pathLst>
                <a:path w="385953" h="385953">
                  <a:moveTo>
                    <a:pt x="0" y="0"/>
                  </a:moveTo>
                  <a:lnTo>
                    <a:pt x="385953" y="0"/>
                  </a:lnTo>
                  <a:lnTo>
                    <a:pt x="385953" y="385953"/>
                  </a:lnTo>
                  <a:lnTo>
                    <a:pt x="0" y="385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>
            <a:off x="9250264" y="5231904"/>
            <a:ext cx="8207722" cy="2102644"/>
            <a:chOff x="0" y="0"/>
            <a:chExt cx="10943630" cy="2803525"/>
          </a:xfrm>
        </p:grpSpPr>
        <p:sp>
          <p:nvSpPr>
            <p:cNvPr id="25" name="Freeform 25"/>
            <p:cNvSpPr/>
            <p:nvPr/>
          </p:nvSpPr>
          <p:spPr>
            <a:xfrm>
              <a:off x="19050" y="19050"/>
              <a:ext cx="10905617" cy="2765425"/>
            </a:xfrm>
            <a:custGeom>
              <a:avLst/>
              <a:gdLst/>
              <a:ahLst/>
              <a:cxnLst/>
              <a:rect l="l" t="t" r="r" b="b"/>
              <a:pathLst>
                <a:path w="10905617" h="2765425">
                  <a:moveTo>
                    <a:pt x="0" y="135128"/>
                  </a:moveTo>
                  <a:cubicBezTo>
                    <a:pt x="0" y="60452"/>
                    <a:pt x="61087" y="0"/>
                    <a:pt x="136525" y="0"/>
                  </a:cubicBezTo>
                  <a:lnTo>
                    <a:pt x="10769092" y="0"/>
                  </a:lnTo>
                  <a:cubicBezTo>
                    <a:pt x="10844403" y="0"/>
                    <a:pt x="10905617" y="60452"/>
                    <a:pt x="10905617" y="135128"/>
                  </a:cubicBezTo>
                  <a:lnTo>
                    <a:pt x="10905617" y="2630297"/>
                  </a:lnTo>
                  <a:cubicBezTo>
                    <a:pt x="10905617" y="2704846"/>
                    <a:pt x="10844530" y="2765425"/>
                    <a:pt x="10769092" y="2765425"/>
                  </a:cubicBezTo>
                  <a:lnTo>
                    <a:pt x="136525" y="2765425"/>
                  </a:lnTo>
                  <a:cubicBezTo>
                    <a:pt x="61214" y="2765425"/>
                    <a:pt x="0" y="2704973"/>
                    <a:pt x="0" y="2630297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26" name="Freeform 26"/>
            <p:cNvSpPr/>
            <p:nvPr/>
          </p:nvSpPr>
          <p:spPr>
            <a:xfrm>
              <a:off x="0" y="0"/>
              <a:ext cx="10943717" cy="2803525"/>
            </a:xfrm>
            <a:custGeom>
              <a:avLst/>
              <a:gdLst/>
              <a:ahLst/>
              <a:cxnLst/>
              <a:rect l="l" t="t" r="r" b="b"/>
              <a:pathLst>
                <a:path w="10943717" h="2803525">
                  <a:moveTo>
                    <a:pt x="0" y="154178"/>
                  </a:moveTo>
                  <a:cubicBezTo>
                    <a:pt x="0" y="68834"/>
                    <a:pt x="69850" y="0"/>
                    <a:pt x="155575" y="0"/>
                  </a:cubicBezTo>
                  <a:lnTo>
                    <a:pt x="10788142" y="0"/>
                  </a:lnTo>
                  <a:lnTo>
                    <a:pt x="10788142" y="19050"/>
                  </a:lnTo>
                  <a:lnTo>
                    <a:pt x="10788142" y="0"/>
                  </a:lnTo>
                  <a:cubicBezTo>
                    <a:pt x="10873867" y="0"/>
                    <a:pt x="10943717" y="68834"/>
                    <a:pt x="10943717" y="154178"/>
                  </a:cubicBezTo>
                  <a:lnTo>
                    <a:pt x="10924667" y="154178"/>
                  </a:lnTo>
                  <a:lnTo>
                    <a:pt x="10943717" y="154178"/>
                  </a:lnTo>
                  <a:lnTo>
                    <a:pt x="10943717" y="2649347"/>
                  </a:lnTo>
                  <a:lnTo>
                    <a:pt x="10924667" y="2649347"/>
                  </a:lnTo>
                  <a:lnTo>
                    <a:pt x="10943717" y="2649347"/>
                  </a:lnTo>
                  <a:cubicBezTo>
                    <a:pt x="10943717" y="2734691"/>
                    <a:pt x="10873867" y="2803525"/>
                    <a:pt x="10788142" y="2803525"/>
                  </a:cubicBezTo>
                  <a:lnTo>
                    <a:pt x="10788142" y="2784475"/>
                  </a:lnTo>
                  <a:lnTo>
                    <a:pt x="10788142" y="2803525"/>
                  </a:lnTo>
                  <a:lnTo>
                    <a:pt x="155575" y="2803525"/>
                  </a:lnTo>
                  <a:lnTo>
                    <a:pt x="155575" y="2784475"/>
                  </a:lnTo>
                  <a:lnTo>
                    <a:pt x="155575" y="2803525"/>
                  </a:lnTo>
                  <a:cubicBezTo>
                    <a:pt x="69850" y="2803525"/>
                    <a:pt x="0" y="2734691"/>
                    <a:pt x="0" y="2649347"/>
                  </a:cubicBezTo>
                  <a:lnTo>
                    <a:pt x="0" y="154178"/>
                  </a:lnTo>
                  <a:lnTo>
                    <a:pt x="19050" y="154178"/>
                  </a:lnTo>
                  <a:lnTo>
                    <a:pt x="0" y="154178"/>
                  </a:lnTo>
                  <a:moveTo>
                    <a:pt x="38100" y="154178"/>
                  </a:moveTo>
                  <a:lnTo>
                    <a:pt x="38100" y="2649347"/>
                  </a:lnTo>
                  <a:lnTo>
                    <a:pt x="19050" y="2649347"/>
                  </a:lnTo>
                  <a:lnTo>
                    <a:pt x="38100" y="2649347"/>
                  </a:lnTo>
                  <a:cubicBezTo>
                    <a:pt x="38100" y="2713228"/>
                    <a:pt x="90551" y="2765425"/>
                    <a:pt x="155575" y="2765425"/>
                  </a:cubicBezTo>
                  <a:lnTo>
                    <a:pt x="10788142" y="2765425"/>
                  </a:lnTo>
                  <a:cubicBezTo>
                    <a:pt x="10853166" y="2765425"/>
                    <a:pt x="10905617" y="2713228"/>
                    <a:pt x="10905617" y="2649347"/>
                  </a:cubicBezTo>
                  <a:lnTo>
                    <a:pt x="10905617" y="154178"/>
                  </a:lnTo>
                  <a:cubicBezTo>
                    <a:pt x="10905617" y="90297"/>
                    <a:pt x="10853166" y="38100"/>
                    <a:pt x="10788142" y="38100"/>
                  </a:cubicBezTo>
                  <a:lnTo>
                    <a:pt x="155575" y="38100"/>
                  </a:lnTo>
                  <a:lnTo>
                    <a:pt x="155575" y="19050"/>
                  </a:lnTo>
                  <a:lnTo>
                    <a:pt x="155575" y="38100"/>
                  </a:lnTo>
                  <a:cubicBezTo>
                    <a:pt x="90551" y="38100"/>
                    <a:pt x="38100" y="90297"/>
                    <a:pt x="38100" y="154178"/>
                  </a:cubicBezTo>
                  <a:close/>
                </a:path>
              </a:pathLst>
            </a:custGeom>
            <a:solidFill>
              <a:srgbClr val="BCDBD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7" name="TextBox 27"/>
          <p:cNvSpPr txBox="1"/>
          <p:nvPr/>
        </p:nvSpPr>
        <p:spPr>
          <a:xfrm>
            <a:off x="9654927" y="5569892"/>
            <a:ext cx="2704654" cy="417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b="1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SCD2 Row Duplication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654927" y="6434787"/>
            <a:ext cx="7398395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333F70"/>
                </a:solidFill>
                <a:latin typeface="Calibri (MS)"/>
                <a:ea typeface="Calibri (MS)"/>
                <a:cs typeface="Calibri (MS)"/>
                <a:sym typeface="Calibri (MS)"/>
              </a:rPr>
              <a:t>Ensuring uniqueness and correct history tracking in SCD2 dimensions.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9148465" y="5130105"/>
            <a:ext cx="289471" cy="289471"/>
            <a:chOff x="0" y="0"/>
            <a:chExt cx="385962" cy="385962"/>
          </a:xfrm>
        </p:grpSpPr>
        <p:sp>
          <p:nvSpPr>
            <p:cNvPr id="30" name="Freeform 30" descr="preencoded.png"/>
            <p:cNvSpPr/>
            <p:nvPr/>
          </p:nvSpPr>
          <p:spPr>
            <a:xfrm>
              <a:off x="0" y="0"/>
              <a:ext cx="385953" cy="385953"/>
            </a:xfrm>
            <a:custGeom>
              <a:avLst/>
              <a:gdLst/>
              <a:ahLst/>
              <a:cxnLst/>
              <a:rect l="l" t="t" r="r" b="b"/>
              <a:pathLst>
                <a:path w="385953" h="385953">
                  <a:moveTo>
                    <a:pt x="0" y="0"/>
                  </a:moveTo>
                  <a:lnTo>
                    <a:pt x="385953" y="0"/>
                  </a:lnTo>
                  <a:lnTo>
                    <a:pt x="385953" y="385953"/>
                  </a:lnTo>
                  <a:lnTo>
                    <a:pt x="0" y="385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  <p:grpSp>
        <p:nvGrpSpPr>
          <p:cNvPr id="31" name="Group 31"/>
          <p:cNvGrpSpPr/>
          <p:nvPr/>
        </p:nvGrpSpPr>
        <p:grpSpPr>
          <a:xfrm>
            <a:off x="830015" y="7547222"/>
            <a:ext cx="16627971" cy="1716732"/>
            <a:chOff x="0" y="0"/>
            <a:chExt cx="22170628" cy="2288977"/>
          </a:xfrm>
        </p:grpSpPr>
        <p:sp>
          <p:nvSpPr>
            <p:cNvPr id="32" name="Freeform 32"/>
            <p:cNvSpPr/>
            <p:nvPr/>
          </p:nvSpPr>
          <p:spPr>
            <a:xfrm>
              <a:off x="19050" y="19050"/>
              <a:ext cx="22132545" cy="2250948"/>
            </a:xfrm>
            <a:custGeom>
              <a:avLst/>
              <a:gdLst/>
              <a:ahLst/>
              <a:cxnLst/>
              <a:rect l="l" t="t" r="r" b="b"/>
              <a:pathLst>
                <a:path w="22132545" h="2250948">
                  <a:moveTo>
                    <a:pt x="0" y="135128"/>
                  </a:moveTo>
                  <a:cubicBezTo>
                    <a:pt x="0" y="60452"/>
                    <a:pt x="61341" y="0"/>
                    <a:pt x="137160" y="0"/>
                  </a:cubicBezTo>
                  <a:lnTo>
                    <a:pt x="21995385" y="0"/>
                  </a:lnTo>
                  <a:cubicBezTo>
                    <a:pt x="22071076" y="0"/>
                    <a:pt x="22132545" y="60452"/>
                    <a:pt x="22132545" y="135128"/>
                  </a:cubicBezTo>
                  <a:lnTo>
                    <a:pt x="22132545" y="2115820"/>
                  </a:lnTo>
                  <a:cubicBezTo>
                    <a:pt x="22132545" y="2190369"/>
                    <a:pt x="22071203" y="2250948"/>
                    <a:pt x="21995385" y="2250948"/>
                  </a:cubicBezTo>
                  <a:lnTo>
                    <a:pt x="137160" y="2250948"/>
                  </a:lnTo>
                  <a:cubicBezTo>
                    <a:pt x="61468" y="2250948"/>
                    <a:pt x="0" y="2190496"/>
                    <a:pt x="0" y="211582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33" name="Freeform 33"/>
            <p:cNvSpPr/>
            <p:nvPr/>
          </p:nvSpPr>
          <p:spPr>
            <a:xfrm>
              <a:off x="0" y="0"/>
              <a:ext cx="22170645" cy="2289048"/>
            </a:xfrm>
            <a:custGeom>
              <a:avLst/>
              <a:gdLst/>
              <a:ahLst/>
              <a:cxnLst/>
              <a:rect l="l" t="t" r="r" b="b"/>
              <a:pathLst>
                <a:path w="22170645" h="2289048">
                  <a:moveTo>
                    <a:pt x="0" y="154178"/>
                  </a:moveTo>
                  <a:cubicBezTo>
                    <a:pt x="0" y="68707"/>
                    <a:pt x="70231" y="0"/>
                    <a:pt x="156210" y="0"/>
                  </a:cubicBezTo>
                  <a:lnTo>
                    <a:pt x="22014435" y="0"/>
                  </a:lnTo>
                  <a:lnTo>
                    <a:pt x="22014435" y="19050"/>
                  </a:lnTo>
                  <a:lnTo>
                    <a:pt x="22014435" y="0"/>
                  </a:lnTo>
                  <a:cubicBezTo>
                    <a:pt x="22100414" y="0"/>
                    <a:pt x="22170645" y="68707"/>
                    <a:pt x="22170645" y="154178"/>
                  </a:cubicBezTo>
                  <a:lnTo>
                    <a:pt x="22151595" y="154178"/>
                  </a:lnTo>
                  <a:lnTo>
                    <a:pt x="22170645" y="154178"/>
                  </a:lnTo>
                  <a:lnTo>
                    <a:pt x="22170645" y="2134870"/>
                  </a:lnTo>
                  <a:lnTo>
                    <a:pt x="22151595" y="2134870"/>
                  </a:lnTo>
                  <a:lnTo>
                    <a:pt x="22170645" y="2134870"/>
                  </a:lnTo>
                  <a:cubicBezTo>
                    <a:pt x="22170645" y="2220214"/>
                    <a:pt x="22100414" y="2289048"/>
                    <a:pt x="22014435" y="2289048"/>
                  </a:cubicBezTo>
                  <a:lnTo>
                    <a:pt x="22014435" y="2269998"/>
                  </a:lnTo>
                  <a:lnTo>
                    <a:pt x="22014435" y="2289048"/>
                  </a:lnTo>
                  <a:lnTo>
                    <a:pt x="156210" y="2289048"/>
                  </a:lnTo>
                  <a:lnTo>
                    <a:pt x="156210" y="2269998"/>
                  </a:lnTo>
                  <a:lnTo>
                    <a:pt x="156210" y="2289048"/>
                  </a:lnTo>
                  <a:cubicBezTo>
                    <a:pt x="70231" y="2288921"/>
                    <a:pt x="0" y="2220214"/>
                    <a:pt x="0" y="2134870"/>
                  </a:cubicBezTo>
                  <a:lnTo>
                    <a:pt x="0" y="154178"/>
                  </a:lnTo>
                  <a:lnTo>
                    <a:pt x="19050" y="154178"/>
                  </a:lnTo>
                  <a:lnTo>
                    <a:pt x="0" y="154178"/>
                  </a:lnTo>
                  <a:moveTo>
                    <a:pt x="38100" y="154178"/>
                  </a:moveTo>
                  <a:lnTo>
                    <a:pt x="38100" y="2134870"/>
                  </a:lnTo>
                  <a:lnTo>
                    <a:pt x="19050" y="2134870"/>
                  </a:lnTo>
                  <a:lnTo>
                    <a:pt x="38100" y="2134870"/>
                  </a:lnTo>
                  <a:cubicBezTo>
                    <a:pt x="38100" y="2198751"/>
                    <a:pt x="90678" y="2250948"/>
                    <a:pt x="156210" y="2250948"/>
                  </a:cubicBezTo>
                  <a:lnTo>
                    <a:pt x="22014435" y="2250948"/>
                  </a:lnTo>
                  <a:cubicBezTo>
                    <a:pt x="22079967" y="2250948"/>
                    <a:pt x="22132545" y="2198751"/>
                    <a:pt x="22132545" y="2134870"/>
                  </a:cubicBezTo>
                  <a:lnTo>
                    <a:pt x="22132545" y="154178"/>
                  </a:lnTo>
                  <a:cubicBezTo>
                    <a:pt x="22132545" y="90297"/>
                    <a:pt x="22079967" y="38100"/>
                    <a:pt x="22014435" y="38100"/>
                  </a:cubicBezTo>
                  <a:lnTo>
                    <a:pt x="156210" y="38100"/>
                  </a:lnTo>
                  <a:lnTo>
                    <a:pt x="156210" y="19050"/>
                  </a:lnTo>
                  <a:lnTo>
                    <a:pt x="156210" y="38100"/>
                  </a:lnTo>
                  <a:cubicBezTo>
                    <a:pt x="90678" y="38100"/>
                    <a:pt x="38100" y="90297"/>
                    <a:pt x="38100" y="154178"/>
                  </a:cubicBezTo>
                  <a:close/>
                </a:path>
              </a:pathLst>
            </a:custGeom>
            <a:solidFill>
              <a:srgbClr val="BCDBD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4" name="TextBox 34"/>
          <p:cNvSpPr txBox="1"/>
          <p:nvPr/>
        </p:nvSpPr>
        <p:spPr>
          <a:xfrm>
            <a:off x="1234678" y="7885211"/>
            <a:ext cx="1866007" cy="417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b="1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Inventory Logic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34678" y="8644830"/>
            <a:ext cx="15818644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333F70"/>
                </a:solidFill>
                <a:latin typeface="Calibri (MS)"/>
                <a:ea typeface="Calibri (MS)"/>
                <a:cs typeface="Calibri (MS)"/>
                <a:sym typeface="Calibri (MS)"/>
              </a:rPr>
              <a:t>Maintaining accurate BOD/EOD inventory calculations.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728216" y="7445425"/>
            <a:ext cx="289471" cy="289471"/>
            <a:chOff x="0" y="0"/>
            <a:chExt cx="385962" cy="385962"/>
          </a:xfrm>
        </p:grpSpPr>
        <p:sp>
          <p:nvSpPr>
            <p:cNvPr id="37" name="Freeform 37" descr="preencoded.png"/>
            <p:cNvSpPr/>
            <p:nvPr/>
          </p:nvSpPr>
          <p:spPr>
            <a:xfrm>
              <a:off x="0" y="0"/>
              <a:ext cx="385953" cy="385953"/>
            </a:xfrm>
            <a:custGeom>
              <a:avLst/>
              <a:gdLst/>
              <a:ahLst/>
              <a:cxnLst/>
              <a:rect l="l" t="t" r="r" b="b"/>
              <a:pathLst>
                <a:path w="385953" h="385953">
                  <a:moveTo>
                    <a:pt x="0" y="0"/>
                  </a:moveTo>
                  <a:lnTo>
                    <a:pt x="385953" y="0"/>
                  </a:lnTo>
                  <a:lnTo>
                    <a:pt x="385953" y="385953"/>
                  </a:lnTo>
                  <a:lnTo>
                    <a:pt x="0" y="385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" b="-2"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4375" y="465981"/>
            <a:ext cx="10244882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4000" b="1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Learnings &amp; Improvements: Evolving the Process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09612" y="2158305"/>
            <a:ext cx="1414314" cy="1185119"/>
            <a:chOff x="0" y="0"/>
            <a:chExt cx="1885752" cy="1580158"/>
          </a:xfrm>
        </p:grpSpPr>
        <p:sp>
          <p:nvSpPr>
            <p:cNvPr id="4" name="Freeform 4"/>
            <p:cNvSpPr/>
            <p:nvPr/>
          </p:nvSpPr>
          <p:spPr>
            <a:xfrm>
              <a:off x="6350" y="6350"/>
              <a:ext cx="1872996" cy="1567434"/>
            </a:xfrm>
            <a:custGeom>
              <a:avLst/>
              <a:gdLst/>
              <a:ahLst/>
              <a:cxnLst/>
              <a:rect l="l" t="t" r="r" b="b"/>
              <a:pathLst>
                <a:path w="1872996" h="1567434">
                  <a:moveTo>
                    <a:pt x="0" y="114300"/>
                  </a:moveTo>
                  <a:cubicBezTo>
                    <a:pt x="0" y="51181"/>
                    <a:pt x="51181" y="0"/>
                    <a:pt x="114427" y="0"/>
                  </a:cubicBezTo>
                  <a:lnTo>
                    <a:pt x="1758569" y="0"/>
                  </a:lnTo>
                  <a:cubicBezTo>
                    <a:pt x="1821815" y="0"/>
                    <a:pt x="1872996" y="51181"/>
                    <a:pt x="1872996" y="114300"/>
                  </a:cubicBezTo>
                  <a:lnTo>
                    <a:pt x="1872996" y="1453134"/>
                  </a:lnTo>
                  <a:cubicBezTo>
                    <a:pt x="1872996" y="1516253"/>
                    <a:pt x="1821815" y="1567434"/>
                    <a:pt x="1758569" y="1567434"/>
                  </a:cubicBezTo>
                  <a:lnTo>
                    <a:pt x="114427" y="1567434"/>
                  </a:lnTo>
                  <a:cubicBezTo>
                    <a:pt x="51181" y="1567434"/>
                    <a:pt x="0" y="1516253"/>
                    <a:pt x="0" y="1453134"/>
                  </a:cubicBezTo>
                  <a:close/>
                </a:path>
              </a:pathLst>
            </a:custGeom>
            <a:solidFill>
              <a:srgbClr val="D6F5EE"/>
            </a:solidFill>
            <a:ln w="12700"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885696" cy="1580134"/>
            </a:xfrm>
            <a:custGeom>
              <a:avLst/>
              <a:gdLst/>
              <a:ahLst/>
              <a:cxnLst/>
              <a:rect l="l" t="t" r="r" b="b"/>
              <a:pathLst>
                <a:path w="1885696" h="1580134">
                  <a:moveTo>
                    <a:pt x="0" y="120650"/>
                  </a:moveTo>
                  <a:cubicBezTo>
                    <a:pt x="0" y="53975"/>
                    <a:pt x="54102" y="0"/>
                    <a:pt x="120777" y="0"/>
                  </a:cubicBezTo>
                  <a:lnTo>
                    <a:pt x="1764919" y="0"/>
                  </a:lnTo>
                  <a:lnTo>
                    <a:pt x="1764919" y="6350"/>
                  </a:lnTo>
                  <a:lnTo>
                    <a:pt x="1764919" y="0"/>
                  </a:lnTo>
                  <a:cubicBezTo>
                    <a:pt x="1831594" y="0"/>
                    <a:pt x="1885696" y="53975"/>
                    <a:pt x="1885696" y="120650"/>
                  </a:cubicBezTo>
                  <a:lnTo>
                    <a:pt x="1879346" y="120650"/>
                  </a:lnTo>
                  <a:lnTo>
                    <a:pt x="1885696" y="120650"/>
                  </a:lnTo>
                  <a:lnTo>
                    <a:pt x="1885696" y="1459484"/>
                  </a:lnTo>
                  <a:lnTo>
                    <a:pt x="1879346" y="1459484"/>
                  </a:lnTo>
                  <a:lnTo>
                    <a:pt x="1885696" y="1459484"/>
                  </a:lnTo>
                  <a:cubicBezTo>
                    <a:pt x="1885696" y="1526159"/>
                    <a:pt x="1831594" y="1580134"/>
                    <a:pt x="1764919" y="1580134"/>
                  </a:cubicBezTo>
                  <a:lnTo>
                    <a:pt x="1764919" y="1573784"/>
                  </a:lnTo>
                  <a:lnTo>
                    <a:pt x="1764919" y="1580134"/>
                  </a:lnTo>
                  <a:lnTo>
                    <a:pt x="120777" y="1580134"/>
                  </a:lnTo>
                  <a:lnTo>
                    <a:pt x="120777" y="1573784"/>
                  </a:lnTo>
                  <a:lnTo>
                    <a:pt x="120777" y="1580134"/>
                  </a:lnTo>
                  <a:cubicBezTo>
                    <a:pt x="54102" y="1580134"/>
                    <a:pt x="0" y="1526159"/>
                    <a:pt x="0" y="1459484"/>
                  </a:cubicBezTo>
                  <a:lnTo>
                    <a:pt x="0" y="120650"/>
                  </a:lnTo>
                  <a:lnTo>
                    <a:pt x="6350" y="120650"/>
                  </a:lnTo>
                  <a:lnTo>
                    <a:pt x="0" y="120650"/>
                  </a:lnTo>
                  <a:moveTo>
                    <a:pt x="12700" y="120650"/>
                  </a:moveTo>
                  <a:lnTo>
                    <a:pt x="12700" y="1459484"/>
                  </a:lnTo>
                  <a:lnTo>
                    <a:pt x="6350" y="1459484"/>
                  </a:lnTo>
                  <a:lnTo>
                    <a:pt x="12700" y="1459484"/>
                  </a:lnTo>
                  <a:cubicBezTo>
                    <a:pt x="12700" y="1519047"/>
                    <a:pt x="61087" y="1567434"/>
                    <a:pt x="120777" y="1567434"/>
                  </a:cubicBezTo>
                  <a:lnTo>
                    <a:pt x="1764919" y="1567434"/>
                  </a:lnTo>
                  <a:cubicBezTo>
                    <a:pt x="1824609" y="1567434"/>
                    <a:pt x="1872996" y="1519047"/>
                    <a:pt x="1872996" y="1459484"/>
                  </a:cubicBezTo>
                  <a:lnTo>
                    <a:pt x="1872996" y="120650"/>
                  </a:lnTo>
                  <a:cubicBezTo>
                    <a:pt x="1872996" y="61087"/>
                    <a:pt x="1824609" y="12700"/>
                    <a:pt x="1764919" y="12700"/>
                  </a:cubicBezTo>
                  <a:lnTo>
                    <a:pt x="120777" y="12700"/>
                  </a:lnTo>
                  <a:lnTo>
                    <a:pt x="120777" y="6350"/>
                  </a:lnTo>
                  <a:lnTo>
                    <a:pt x="120777" y="12700"/>
                  </a:lnTo>
                  <a:cubicBezTo>
                    <a:pt x="61087" y="12700"/>
                    <a:pt x="12700" y="61087"/>
                    <a:pt x="12700" y="120650"/>
                  </a:cubicBezTo>
                  <a:close/>
                </a:path>
              </a:pathLst>
            </a:custGeom>
            <a:solidFill>
              <a:srgbClr val="BCDBD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Freeform 6" descr="preencoded.png"/>
          <p:cNvSpPr/>
          <p:nvPr/>
        </p:nvSpPr>
        <p:spPr>
          <a:xfrm>
            <a:off x="1273225" y="2607320"/>
            <a:ext cx="286941" cy="286940"/>
          </a:xfrm>
          <a:custGeom>
            <a:avLst/>
            <a:gdLst/>
            <a:ahLst/>
            <a:cxnLst/>
            <a:rect l="l" t="t" r="r" b="b"/>
            <a:pathLst>
              <a:path w="286941" h="286940">
                <a:moveTo>
                  <a:pt x="0" y="0"/>
                </a:moveTo>
                <a:lnTo>
                  <a:pt x="286941" y="0"/>
                </a:lnTo>
                <a:lnTo>
                  <a:pt x="286941" y="286940"/>
                </a:lnTo>
                <a:lnTo>
                  <a:pt x="0" y="2869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323207" y="2319486"/>
            <a:ext cx="320635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1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Enhanced SCD Type-2 Mastery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23207" y="2887946"/>
            <a:ext cx="6065192" cy="322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333F70"/>
                </a:solidFill>
                <a:latin typeface="Calibri (MS)"/>
                <a:ea typeface="Calibri (MS)"/>
                <a:cs typeface="Calibri (MS)"/>
                <a:sym typeface="Calibri (MS)"/>
              </a:rPr>
              <a:t>Deeper understanding and application of SCD Type-2 principles.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09612" y="3435846"/>
            <a:ext cx="2819251" cy="1185119"/>
            <a:chOff x="0" y="0"/>
            <a:chExt cx="3759002" cy="1580158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3746246" cy="1567434"/>
            </a:xfrm>
            <a:custGeom>
              <a:avLst/>
              <a:gdLst/>
              <a:ahLst/>
              <a:cxnLst/>
              <a:rect l="l" t="t" r="r" b="b"/>
              <a:pathLst>
                <a:path w="3746246" h="1567434">
                  <a:moveTo>
                    <a:pt x="0" y="114300"/>
                  </a:moveTo>
                  <a:cubicBezTo>
                    <a:pt x="0" y="51181"/>
                    <a:pt x="51435" y="0"/>
                    <a:pt x="114808" y="0"/>
                  </a:cubicBezTo>
                  <a:lnTo>
                    <a:pt x="3631438" y="0"/>
                  </a:lnTo>
                  <a:cubicBezTo>
                    <a:pt x="3694811" y="0"/>
                    <a:pt x="3746246" y="51181"/>
                    <a:pt x="3746246" y="114300"/>
                  </a:cubicBezTo>
                  <a:lnTo>
                    <a:pt x="3746246" y="1453134"/>
                  </a:lnTo>
                  <a:cubicBezTo>
                    <a:pt x="3746246" y="1516253"/>
                    <a:pt x="3694811" y="1567434"/>
                    <a:pt x="3631438" y="1567434"/>
                  </a:cubicBezTo>
                  <a:lnTo>
                    <a:pt x="114808" y="1567434"/>
                  </a:lnTo>
                  <a:cubicBezTo>
                    <a:pt x="51435" y="1567434"/>
                    <a:pt x="0" y="1516253"/>
                    <a:pt x="0" y="1453134"/>
                  </a:cubicBezTo>
                  <a:close/>
                </a:path>
              </a:pathLst>
            </a:custGeom>
            <a:solidFill>
              <a:srgbClr val="D6F5EE"/>
            </a:solidFill>
            <a:ln w="12700">
              <a:solidFill>
                <a:srgbClr val="000000"/>
              </a:solidFill>
            </a:ln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3758946" cy="1580134"/>
            </a:xfrm>
            <a:custGeom>
              <a:avLst/>
              <a:gdLst/>
              <a:ahLst/>
              <a:cxnLst/>
              <a:rect l="l" t="t" r="r" b="b"/>
              <a:pathLst>
                <a:path w="3758946" h="1580134">
                  <a:moveTo>
                    <a:pt x="0" y="120650"/>
                  </a:moveTo>
                  <a:cubicBezTo>
                    <a:pt x="0" y="53975"/>
                    <a:pt x="54229" y="0"/>
                    <a:pt x="121158" y="0"/>
                  </a:cubicBezTo>
                  <a:lnTo>
                    <a:pt x="3637788" y="0"/>
                  </a:lnTo>
                  <a:lnTo>
                    <a:pt x="3637788" y="6350"/>
                  </a:lnTo>
                  <a:lnTo>
                    <a:pt x="3637788" y="0"/>
                  </a:lnTo>
                  <a:cubicBezTo>
                    <a:pt x="3704717" y="0"/>
                    <a:pt x="3758946" y="53975"/>
                    <a:pt x="3758946" y="120650"/>
                  </a:cubicBezTo>
                  <a:lnTo>
                    <a:pt x="3752596" y="120650"/>
                  </a:lnTo>
                  <a:lnTo>
                    <a:pt x="3758946" y="120650"/>
                  </a:lnTo>
                  <a:lnTo>
                    <a:pt x="3758946" y="1459484"/>
                  </a:lnTo>
                  <a:lnTo>
                    <a:pt x="3752596" y="1459484"/>
                  </a:lnTo>
                  <a:lnTo>
                    <a:pt x="3758946" y="1459484"/>
                  </a:lnTo>
                  <a:cubicBezTo>
                    <a:pt x="3758946" y="1526159"/>
                    <a:pt x="3704717" y="1580134"/>
                    <a:pt x="3637788" y="1580134"/>
                  </a:cubicBezTo>
                  <a:lnTo>
                    <a:pt x="3637788" y="1573784"/>
                  </a:lnTo>
                  <a:lnTo>
                    <a:pt x="3637788" y="1580134"/>
                  </a:lnTo>
                  <a:lnTo>
                    <a:pt x="121158" y="1580134"/>
                  </a:lnTo>
                  <a:lnTo>
                    <a:pt x="121158" y="1573784"/>
                  </a:lnTo>
                  <a:lnTo>
                    <a:pt x="121158" y="1580134"/>
                  </a:lnTo>
                  <a:cubicBezTo>
                    <a:pt x="54229" y="1580134"/>
                    <a:pt x="0" y="1526159"/>
                    <a:pt x="0" y="1459484"/>
                  </a:cubicBezTo>
                  <a:lnTo>
                    <a:pt x="0" y="120650"/>
                  </a:lnTo>
                  <a:lnTo>
                    <a:pt x="6350" y="120650"/>
                  </a:lnTo>
                  <a:lnTo>
                    <a:pt x="0" y="120650"/>
                  </a:lnTo>
                  <a:moveTo>
                    <a:pt x="12700" y="120650"/>
                  </a:moveTo>
                  <a:lnTo>
                    <a:pt x="12700" y="1459484"/>
                  </a:lnTo>
                  <a:lnTo>
                    <a:pt x="6350" y="1459484"/>
                  </a:lnTo>
                  <a:lnTo>
                    <a:pt x="12700" y="1459484"/>
                  </a:lnTo>
                  <a:cubicBezTo>
                    <a:pt x="12700" y="1519047"/>
                    <a:pt x="61214" y="1567434"/>
                    <a:pt x="121158" y="1567434"/>
                  </a:cubicBezTo>
                  <a:lnTo>
                    <a:pt x="3637788" y="1567434"/>
                  </a:lnTo>
                  <a:cubicBezTo>
                    <a:pt x="3697732" y="1567434"/>
                    <a:pt x="3746246" y="1519047"/>
                    <a:pt x="3746246" y="1459484"/>
                  </a:cubicBezTo>
                  <a:lnTo>
                    <a:pt x="3746246" y="120650"/>
                  </a:lnTo>
                  <a:cubicBezTo>
                    <a:pt x="3746246" y="61087"/>
                    <a:pt x="3697732" y="12700"/>
                    <a:pt x="3637788" y="12700"/>
                  </a:cubicBezTo>
                  <a:lnTo>
                    <a:pt x="121158" y="12700"/>
                  </a:lnTo>
                  <a:lnTo>
                    <a:pt x="121158" y="6350"/>
                  </a:lnTo>
                  <a:lnTo>
                    <a:pt x="121158" y="12700"/>
                  </a:lnTo>
                  <a:cubicBezTo>
                    <a:pt x="61214" y="12700"/>
                    <a:pt x="12700" y="61087"/>
                    <a:pt x="12700" y="120650"/>
                  </a:cubicBezTo>
                  <a:close/>
                </a:path>
              </a:pathLst>
            </a:custGeom>
            <a:solidFill>
              <a:srgbClr val="BCDBD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2" name="Freeform 12" descr="preencoded.png"/>
          <p:cNvSpPr/>
          <p:nvPr/>
        </p:nvSpPr>
        <p:spPr>
          <a:xfrm>
            <a:off x="1975694" y="3884860"/>
            <a:ext cx="286941" cy="286940"/>
          </a:xfrm>
          <a:custGeom>
            <a:avLst/>
            <a:gdLst/>
            <a:ahLst/>
            <a:cxnLst/>
            <a:rect l="l" t="t" r="r" b="b"/>
            <a:pathLst>
              <a:path w="286941" h="286940">
                <a:moveTo>
                  <a:pt x="0" y="0"/>
                </a:moveTo>
                <a:lnTo>
                  <a:pt x="286941" y="0"/>
                </a:lnTo>
                <a:lnTo>
                  <a:pt x="286941" y="286940"/>
                </a:lnTo>
                <a:lnTo>
                  <a:pt x="0" y="2869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612" r="-1612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728145" y="3597027"/>
            <a:ext cx="207838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1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SSIS Event Handlers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728145" y="4165488"/>
            <a:ext cx="6953250" cy="322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333F70"/>
                </a:solidFill>
                <a:latin typeface="Calibri (MS)"/>
                <a:ea typeface="Calibri (MS)"/>
                <a:cs typeface="Calibri (MS)"/>
                <a:sym typeface="Calibri (MS)"/>
              </a:rPr>
              <a:t>Using event handlers to track activity and handle errors better.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09612" y="4713386"/>
            <a:ext cx="4224338" cy="1185119"/>
            <a:chOff x="0" y="0"/>
            <a:chExt cx="5632450" cy="1580158"/>
          </a:xfrm>
        </p:grpSpPr>
        <p:sp>
          <p:nvSpPr>
            <p:cNvPr id="16" name="Freeform 16"/>
            <p:cNvSpPr/>
            <p:nvPr/>
          </p:nvSpPr>
          <p:spPr>
            <a:xfrm>
              <a:off x="6350" y="6350"/>
              <a:ext cx="5619750" cy="1567434"/>
            </a:xfrm>
            <a:custGeom>
              <a:avLst/>
              <a:gdLst/>
              <a:ahLst/>
              <a:cxnLst/>
              <a:rect l="l" t="t" r="r" b="b"/>
              <a:pathLst>
                <a:path w="5619750" h="1567434">
                  <a:moveTo>
                    <a:pt x="0" y="114300"/>
                  </a:moveTo>
                  <a:cubicBezTo>
                    <a:pt x="0" y="51181"/>
                    <a:pt x="51435" y="0"/>
                    <a:pt x="114935" y="0"/>
                  </a:cubicBezTo>
                  <a:lnTo>
                    <a:pt x="5504815" y="0"/>
                  </a:lnTo>
                  <a:cubicBezTo>
                    <a:pt x="5568315" y="0"/>
                    <a:pt x="5619750" y="51181"/>
                    <a:pt x="5619750" y="114300"/>
                  </a:cubicBezTo>
                  <a:lnTo>
                    <a:pt x="5619750" y="1453134"/>
                  </a:lnTo>
                  <a:cubicBezTo>
                    <a:pt x="5619750" y="1516253"/>
                    <a:pt x="5568315" y="1567434"/>
                    <a:pt x="5504815" y="1567434"/>
                  </a:cubicBezTo>
                  <a:lnTo>
                    <a:pt x="114935" y="1567434"/>
                  </a:lnTo>
                  <a:cubicBezTo>
                    <a:pt x="51435" y="1567434"/>
                    <a:pt x="0" y="1516253"/>
                    <a:pt x="0" y="1453134"/>
                  </a:cubicBezTo>
                  <a:close/>
                </a:path>
              </a:pathLst>
            </a:custGeom>
            <a:solidFill>
              <a:srgbClr val="D6F5EE"/>
            </a:solidFill>
            <a:ln w="12700">
              <a:solidFill>
                <a:srgbClr val="000000"/>
              </a:solidFill>
            </a:ln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5632450" cy="1580134"/>
            </a:xfrm>
            <a:custGeom>
              <a:avLst/>
              <a:gdLst/>
              <a:ahLst/>
              <a:cxnLst/>
              <a:rect l="l" t="t" r="r" b="b"/>
              <a:pathLst>
                <a:path w="5632450" h="1580134">
                  <a:moveTo>
                    <a:pt x="0" y="120650"/>
                  </a:moveTo>
                  <a:cubicBezTo>
                    <a:pt x="0" y="53975"/>
                    <a:pt x="54356" y="0"/>
                    <a:pt x="121285" y="0"/>
                  </a:cubicBezTo>
                  <a:lnTo>
                    <a:pt x="5511165" y="0"/>
                  </a:lnTo>
                  <a:lnTo>
                    <a:pt x="5511165" y="6350"/>
                  </a:lnTo>
                  <a:lnTo>
                    <a:pt x="5511165" y="0"/>
                  </a:lnTo>
                  <a:cubicBezTo>
                    <a:pt x="5578094" y="0"/>
                    <a:pt x="5632450" y="53975"/>
                    <a:pt x="5632450" y="120650"/>
                  </a:cubicBezTo>
                  <a:lnTo>
                    <a:pt x="5626100" y="120650"/>
                  </a:lnTo>
                  <a:lnTo>
                    <a:pt x="5632450" y="120650"/>
                  </a:lnTo>
                  <a:lnTo>
                    <a:pt x="5632450" y="1459484"/>
                  </a:lnTo>
                  <a:lnTo>
                    <a:pt x="5626100" y="1459484"/>
                  </a:lnTo>
                  <a:lnTo>
                    <a:pt x="5632450" y="1459484"/>
                  </a:lnTo>
                  <a:cubicBezTo>
                    <a:pt x="5632450" y="1526159"/>
                    <a:pt x="5578094" y="1580134"/>
                    <a:pt x="5511165" y="1580134"/>
                  </a:cubicBezTo>
                  <a:lnTo>
                    <a:pt x="5511165" y="1573784"/>
                  </a:lnTo>
                  <a:lnTo>
                    <a:pt x="5511165" y="1580134"/>
                  </a:lnTo>
                  <a:lnTo>
                    <a:pt x="121285" y="1580134"/>
                  </a:lnTo>
                  <a:lnTo>
                    <a:pt x="121285" y="1573784"/>
                  </a:lnTo>
                  <a:lnTo>
                    <a:pt x="121285" y="1580134"/>
                  </a:lnTo>
                  <a:cubicBezTo>
                    <a:pt x="54356" y="1580134"/>
                    <a:pt x="0" y="1526159"/>
                    <a:pt x="0" y="1459484"/>
                  </a:cubicBezTo>
                  <a:lnTo>
                    <a:pt x="0" y="120650"/>
                  </a:lnTo>
                  <a:lnTo>
                    <a:pt x="6350" y="120650"/>
                  </a:lnTo>
                  <a:lnTo>
                    <a:pt x="0" y="120650"/>
                  </a:lnTo>
                  <a:moveTo>
                    <a:pt x="12700" y="120650"/>
                  </a:moveTo>
                  <a:lnTo>
                    <a:pt x="12700" y="1459484"/>
                  </a:lnTo>
                  <a:lnTo>
                    <a:pt x="6350" y="1459484"/>
                  </a:lnTo>
                  <a:lnTo>
                    <a:pt x="12700" y="1459484"/>
                  </a:lnTo>
                  <a:cubicBezTo>
                    <a:pt x="12700" y="1519047"/>
                    <a:pt x="61341" y="1567434"/>
                    <a:pt x="121285" y="1567434"/>
                  </a:cubicBezTo>
                  <a:lnTo>
                    <a:pt x="5511165" y="1567434"/>
                  </a:lnTo>
                  <a:cubicBezTo>
                    <a:pt x="5571236" y="1567434"/>
                    <a:pt x="5619750" y="1519047"/>
                    <a:pt x="5619750" y="1459484"/>
                  </a:cubicBezTo>
                  <a:lnTo>
                    <a:pt x="5619750" y="120650"/>
                  </a:lnTo>
                  <a:cubicBezTo>
                    <a:pt x="5619750" y="61087"/>
                    <a:pt x="5571109" y="12700"/>
                    <a:pt x="5511165" y="12700"/>
                  </a:cubicBezTo>
                  <a:lnTo>
                    <a:pt x="121285" y="12700"/>
                  </a:lnTo>
                  <a:lnTo>
                    <a:pt x="121285" y="6350"/>
                  </a:lnTo>
                  <a:lnTo>
                    <a:pt x="121285" y="12700"/>
                  </a:lnTo>
                  <a:cubicBezTo>
                    <a:pt x="61341" y="12700"/>
                    <a:pt x="12700" y="61087"/>
                    <a:pt x="12700" y="120650"/>
                  </a:cubicBezTo>
                  <a:close/>
                </a:path>
              </a:pathLst>
            </a:custGeom>
            <a:solidFill>
              <a:srgbClr val="BCDBD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8" name="TextBox 18"/>
          <p:cNvSpPr txBox="1"/>
          <p:nvPr/>
        </p:nvSpPr>
        <p:spPr>
          <a:xfrm>
            <a:off x="5133231" y="4874567"/>
            <a:ext cx="2493020" cy="308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1" dirty="0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Optimized Table Design</a:t>
            </a:r>
          </a:p>
        </p:txBody>
      </p:sp>
      <p:sp>
        <p:nvSpPr>
          <p:cNvPr id="19" name="Freeform 19" descr="preencoded.png"/>
          <p:cNvSpPr/>
          <p:nvPr/>
        </p:nvSpPr>
        <p:spPr>
          <a:xfrm>
            <a:off x="2678311" y="5162401"/>
            <a:ext cx="286941" cy="286940"/>
          </a:xfrm>
          <a:custGeom>
            <a:avLst/>
            <a:gdLst/>
            <a:ahLst/>
            <a:cxnLst/>
            <a:rect l="l" t="t" r="r" b="b"/>
            <a:pathLst>
              <a:path w="286941" h="286940">
                <a:moveTo>
                  <a:pt x="0" y="0"/>
                </a:moveTo>
                <a:lnTo>
                  <a:pt x="286941" y="0"/>
                </a:lnTo>
                <a:lnTo>
                  <a:pt x="286941" y="286940"/>
                </a:lnTo>
                <a:lnTo>
                  <a:pt x="0" y="2869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612" r="-1612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5133231" y="5443028"/>
            <a:ext cx="6409730" cy="322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333F70"/>
                </a:solidFill>
                <a:latin typeface="Calibri (MS)"/>
                <a:ea typeface="Calibri (MS)"/>
                <a:cs typeface="Calibri (MS)"/>
                <a:sym typeface="Calibri (MS)"/>
              </a:rPr>
              <a:t>Improved design for staging and fact tables for better performance.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683047" y="6203305"/>
            <a:ext cx="5059985" cy="1185119"/>
            <a:chOff x="0" y="0"/>
            <a:chExt cx="6746647" cy="1580158"/>
          </a:xfrm>
        </p:grpSpPr>
        <p:sp>
          <p:nvSpPr>
            <p:cNvPr id="22" name="Freeform 22"/>
            <p:cNvSpPr/>
            <p:nvPr/>
          </p:nvSpPr>
          <p:spPr>
            <a:xfrm>
              <a:off x="3807" y="6350"/>
              <a:ext cx="6739032" cy="1567434"/>
            </a:xfrm>
            <a:custGeom>
              <a:avLst/>
              <a:gdLst/>
              <a:ahLst/>
              <a:cxnLst/>
              <a:rect l="l" t="t" r="r" b="b"/>
              <a:pathLst>
                <a:path w="6739032" h="1567434">
                  <a:moveTo>
                    <a:pt x="0" y="114300"/>
                  </a:moveTo>
                  <a:cubicBezTo>
                    <a:pt x="0" y="51181"/>
                    <a:pt x="30916" y="0"/>
                    <a:pt x="68990" y="0"/>
                  </a:cubicBezTo>
                  <a:lnTo>
                    <a:pt x="6670043" y="0"/>
                  </a:lnTo>
                  <a:cubicBezTo>
                    <a:pt x="6708193" y="0"/>
                    <a:pt x="6739033" y="51181"/>
                    <a:pt x="6739033" y="114300"/>
                  </a:cubicBezTo>
                  <a:lnTo>
                    <a:pt x="6739033" y="1453134"/>
                  </a:lnTo>
                  <a:cubicBezTo>
                    <a:pt x="6739033" y="1516253"/>
                    <a:pt x="6708117" y="1567434"/>
                    <a:pt x="6670043" y="1567434"/>
                  </a:cubicBezTo>
                  <a:lnTo>
                    <a:pt x="68990" y="1567434"/>
                  </a:lnTo>
                  <a:cubicBezTo>
                    <a:pt x="30840" y="1567434"/>
                    <a:pt x="0" y="1516253"/>
                    <a:pt x="0" y="1453134"/>
                  </a:cubicBezTo>
                  <a:close/>
                </a:path>
              </a:pathLst>
            </a:custGeom>
            <a:solidFill>
              <a:srgbClr val="D6F5EE"/>
            </a:solidFill>
            <a:ln w="12700">
              <a:solidFill>
                <a:srgbClr val="000000"/>
              </a:solidFill>
            </a:ln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6746647" cy="1580134"/>
            </a:xfrm>
            <a:custGeom>
              <a:avLst/>
              <a:gdLst/>
              <a:ahLst/>
              <a:cxnLst/>
              <a:rect l="l" t="t" r="r" b="b"/>
              <a:pathLst>
                <a:path w="6746647" h="1580134">
                  <a:moveTo>
                    <a:pt x="0" y="120650"/>
                  </a:moveTo>
                  <a:cubicBezTo>
                    <a:pt x="0" y="53975"/>
                    <a:pt x="32591" y="0"/>
                    <a:pt x="72797" y="0"/>
                  </a:cubicBezTo>
                  <a:lnTo>
                    <a:pt x="6673850" y="0"/>
                  </a:lnTo>
                  <a:lnTo>
                    <a:pt x="6673850" y="6350"/>
                  </a:lnTo>
                  <a:lnTo>
                    <a:pt x="6673850" y="0"/>
                  </a:lnTo>
                  <a:cubicBezTo>
                    <a:pt x="6714056" y="0"/>
                    <a:pt x="6746647" y="53975"/>
                    <a:pt x="6746647" y="120650"/>
                  </a:cubicBezTo>
                  <a:lnTo>
                    <a:pt x="6742840" y="120650"/>
                  </a:lnTo>
                  <a:lnTo>
                    <a:pt x="6746647" y="120650"/>
                  </a:lnTo>
                  <a:lnTo>
                    <a:pt x="6746647" y="1459484"/>
                  </a:lnTo>
                  <a:lnTo>
                    <a:pt x="6742840" y="1459484"/>
                  </a:lnTo>
                  <a:lnTo>
                    <a:pt x="6746647" y="1459484"/>
                  </a:lnTo>
                  <a:cubicBezTo>
                    <a:pt x="6746647" y="1526159"/>
                    <a:pt x="6714056" y="1580134"/>
                    <a:pt x="6673850" y="1580134"/>
                  </a:cubicBezTo>
                  <a:lnTo>
                    <a:pt x="6673850" y="1573784"/>
                  </a:lnTo>
                  <a:lnTo>
                    <a:pt x="6673850" y="1580134"/>
                  </a:lnTo>
                  <a:lnTo>
                    <a:pt x="72797" y="1580134"/>
                  </a:lnTo>
                  <a:lnTo>
                    <a:pt x="72797" y="1573784"/>
                  </a:lnTo>
                  <a:lnTo>
                    <a:pt x="72797" y="1580134"/>
                  </a:lnTo>
                  <a:cubicBezTo>
                    <a:pt x="32591" y="1580134"/>
                    <a:pt x="0" y="1526159"/>
                    <a:pt x="0" y="1459484"/>
                  </a:cubicBezTo>
                  <a:lnTo>
                    <a:pt x="0" y="120650"/>
                  </a:lnTo>
                  <a:lnTo>
                    <a:pt x="3807" y="120650"/>
                  </a:lnTo>
                  <a:lnTo>
                    <a:pt x="0" y="120650"/>
                  </a:lnTo>
                  <a:moveTo>
                    <a:pt x="7615" y="120650"/>
                  </a:moveTo>
                  <a:lnTo>
                    <a:pt x="7615" y="1459484"/>
                  </a:lnTo>
                  <a:lnTo>
                    <a:pt x="3807" y="1459484"/>
                  </a:lnTo>
                  <a:lnTo>
                    <a:pt x="7615" y="1459484"/>
                  </a:lnTo>
                  <a:cubicBezTo>
                    <a:pt x="7615" y="1519047"/>
                    <a:pt x="36779" y="1567434"/>
                    <a:pt x="72797" y="1567434"/>
                  </a:cubicBezTo>
                  <a:lnTo>
                    <a:pt x="6673850" y="1567434"/>
                  </a:lnTo>
                  <a:cubicBezTo>
                    <a:pt x="6709868" y="1567434"/>
                    <a:pt x="6739032" y="1519047"/>
                    <a:pt x="6739032" y="1459484"/>
                  </a:cubicBezTo>
                  <a:lnTo>
                    <a:pt x="6739032" y="120650"/>
                  </a:lnTo>
                  <a:cubicBezTo>
                    <a:pt x="6739032" y="61087"/>
                    <a:pt x="6709868" y="12700"/>
                    <a:pt x="6673850" y="12700"/>
                  </a:cubicBezTo>
                  <a:lnTo>
                    <a:pt x="72797" y="12700"/>
                  </a:lnTo>
                  <a:lnTo>
                    <a:pt x="72797" y="6350"/>
                  </a:lnTo>
                  <a:lnTo>
                    <a:pt x="72797" y="12700"/>
                  </a:lnTo>
                  <a:cubicBezTo>
                    <a:pt x="36779" y="12700"/>
                    <a:pt x="7615" y="61087"/>
                    <a:pt x="7615" y="120650"/>
                  </a:cubicBezTo>
                  <a:close/>
                </a:path>
              </a:pathLst>
            </a:custGeom>
            <a:solidFill>
              <a:srgbClr val="BCDBD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4" name="Freeform 24" descr="preencoded.png"/>
          <p:cNvSpPr/>
          <p:nvPr/>
        </p:nvSpPr>
        <p:spPr>
          <a:xfrm>
            <a:off x="3107669" y="6650980"/>
            <a:ext cx="286941" cy="286940"/>
          </a:xfrm>
          <a:custGeom>
            <a:avLst/>
            <a:gdLst/>
            <a:ahLst/>
            <a:cxnLst/>
            <a:rect l="l" t="t" r="r" b="b"/>
            <a:pathLst>
              <a:path w="286941" h="286940">
                <a:moveTo>
                  <a:pt x="0" y="0"/>
                </a:moveTo>
                <a:lnTo>
                  <a:pt x="286941" y="0"/>
                </a:lnTo>
                <a:lnTo>
                  <a:pt x="286941" y="286940"/>
                </a:lnTo>
                <a:lnTo>
                  <a:pt x="0" y="2869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5967455" y="6219602"/>
            <a:ext cx="381640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1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Next Steps: Data Validation &amp; Alerts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967455" y="6938457"/>
            <a:ext cx="6676430" cy="322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333F70"/>
                </a:solidFill>
                <a:latin typeface="Calibri (MS)"/>
                <a:ea typeface="Calibri (MS)"/>
                <a:cs typeface="Calibri (MS)"/>
                <a:sym typeface="Calibri (MS)"/>
              </a:rPr>
              <a:t>Future integration of data validation rules and automated email alerts.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92237" y="748456"/>
            <a:ext cx="16303526" cy="99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Conclusion: A Fully Automated ETL Pipeline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2466156"/>
            <a:ext cx="8142237" cy="1633686"/>
            <a:chOff x="0" y="0"/>
            <a:chExt cx="10856317" cy="21782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56341" cy="2178177"/>
            </a:xfrm>
            <a:custGeom>
              <a:avLst/>
              <a:gdLst/>
              <a:ahLst/>
              <a:cxnLst/>
              <a:rect l="l" t="t" r="r" b="b"/>
              <a:pathLst>
                <a:path w="10856341" h="2178177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10697591" y="0"/>
                  </a:lnTo>
                  <a:cubicBezTo>
                    <a:pt x="10785222" y="0"/>
                    <a:pt x="10856341" y="71120"/>
                    <a:pt x="10856341" y="158750"/>
                  </a:cubicBezTo>
                  <a:lnTo>
                    <a:pt x="10856341" y="2019427"/>
                  </a:lnTo>
                  <a:cubicBezTo>
                    <a:pt x="10856341" y="2107057"/>
                    <a:pt x="10785222" y="2178177"/>
                    <a:pt x="10697591" y="2178177"/>
                  </a:cubicBezTo>
                  <a:lnTo>
                    <a:pt x="158750" y="2178177"/>
                  </a:lnTo>
                  <a:cubicBezTo>
                    <a:pt x="71120" y="2178177"/>
                    <a:pt x="0" y="2107057"/>
                    <a:pt x="0" y="2019427"/>
                  </a:cubicBezTo>
                  <a:close/>
                </a:path>
              </a:pathLst>
            </a:custGeom>
            <a:solidFill>
              <a:srgbClr val="D6F5EE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" name="TextBox 5"/>
          <p:cNvSpPr txBox="1"/>
          <p:nvPr/>
        </p:nvSpPr>
        <p:spPr>
          <a:xfrm>
            <a:off x="1312218" y="2720094"/>
            <a:ext cx="3437483" cy="487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End-to-End Automation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12218" y="3530137"/>
            <a:ext cx="7575202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33F70"/>
                </a:solidFill>
                <a:latin typeface="Calibri (MS)"/>
                <a:ea typeface="Calibri (MS)"/>
                <a:cs typeface="Calibri (MS)"/>
                <a:sym typeface="Calibri (MS)"/>
              </a:rPr>
              <a:t>Fully automated ETL pipeline operational.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170938" y="2466156"/>
            <a:ext cx="8142237" cy="1633686"/>
            <a:chOff x="0" y="0"/>
            <a:chExt cx="10856317" cy="217824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856341" cy="2178304"/>
            </a:xfrm>
            <a:custGeom>
              <a:avLst/>
              <a:gdLst/>
              <a:ahLst/>
              <a:cxnLst/>
              <a:rect l="l" t="t" r="r" b="b"/>
              <a:pathLst>
                <a:path w="10856341" h="2178304">
                  <a:moveTo>
                    <a:pt x="0" y="0"/>
                  </a:moveTo>
                  <a:lnTo>
                    <a:pt x="10856341" y="0"/>
                  </a:lnTo>
                  <a:lnTo>
                    <a:pt x="10856341" y="2178304"/>
                  </a:lnTo>
                  <a:lnTo>
                    <a:pt x="0" y="2178304"/>
                  </a:lnTo>
                  <a:close/>
                </a:path>
              </a:pathLst>
            </a:custGeom>
            <a:solidFill>
              <a:srgbClr val="D6F5EE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9" name="TextBox 9"/>
          <p:cNvSpPr txBox="1"/>
          <p:nvPr/>
        </p:nvSpPr>
        <p:spPr>
          <a:xfrm>
            <a:off x="9454455" y="3545177"/>
            <a:ext cx="7575202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33F70"/>
                </a:solidFill>
                <a:latin typeface="Calibri (MS)"/>
                <a:ea typeface="Calibri (MS)"/>
                <a:cs typeface="Calibri (MS)"/>
                <a:sym typeface="Calibri (MS)"/>
              </a:rPr>
              <a:t>Historical tracking for customer and product data.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8700" y="4099842"/>
            <a:ext cx="8142237" cy="1633686"/>
            <a:chOff x="0" y="0"/>
            <a:chExt cx="10856317" cy="217824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856341" cy="2178304"/>
            </a:xfrm>
            <a:custGeom>
              <a:avLst/>
              <a:gdLst/>
              <a:ahLst/>
              <a:cxnLst/>
              <a:rect l="l" t="t" r="r" b="b"/>
              <a:pathLst>
                <a:path w="10856341" h="2178304">
                  <a:moveTo>
                    <a:pt x="0" y="0"/>
                  </a:moveTo>
                  <a:lnTo>
                    <a:pt x="10856341" y="0"/>
                  </a:lnTo>
                  <a:lnTo>
                    <a:pt x="10856341" y="2178304"/>
                  </a:lnTo>
                  <a:lnTo>
                    <a:pt x="0" y="2178304"/>
                  </a:lnTo>
                  <a:close/>
                </a:path>
              </a:pathLst>
            </a:custGeom>
            <a:solidFill>
              <a:srgbClr val="D6F5EE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2" name="TextBox 12"/>
          <p:cNvSpPr txBox="1"/>
          <p:nvPr/>
        </p:nvSpPr>
        <p:spPr>
          <a:xfrm>
            <a:off x="1312218" y="4307160"/>
            <a:ext cx="3644205" cy="487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Incremental Fact Loading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2218" y="5148784"/>
            <a:ext cx="7575202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33F70"/>
                </a:solidFill>
                <a:latin typeface="Calibri (MS)"/>
                <a:ea typeface="Calibri (MS)"/>
                <a:cs typeface="Calibri (MS)"/>
                <a:sym typeface="Calibri (MS)"/>
              </a:rPr>
              <a:t>Efficient and performant sales data updates.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170938" y="4099842"/>
            <a:ext cx="8142237" cy="1633686"/>
            <a:chOff x="0" y="0"/>
            <a:chExt cx="10856317" cy="217824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856341" cy="2178304"/>
            </a:xfrm>
            <a:custGeom>
              <a:avLst/>
              <a:gdLst/>
              <a:ahLst/>
              <a:cxnLst/>
              <a:rect l="l" t="t" r="r" b="b"/>
              <a:pathLst>
                <a:path w="10856341" h="2178304">
                  <a:moveTo>
                    <a:pt x="0" y="0"/>
                  </a:moveTo>
                  <a:lnTo>
                    <a:pt x="10856341" y="0"/>
                  </a:lnTo>
                  <a:lnTo>
                    <a:pt x="10856341" y="2178304"/>
                  </a:lnTo>
                  <a:lnTo>
                    <a:pt x="0" y="2178304"/>
                  </a:lnTo>
                  <a:close/>
                </a:path>
              </a:pathLst>
            </a:custGeom>
            <a:solidFill>
              <a:srgbClr val="D6F5EE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6" name="TextBox 16"/>
          <p:cNvSpPr txBox="1"/>
          <p:nvPr/>
        </p:nvSpPr>
        <p:spPr>
          <a:xfrm>
            <a:off x="9454455" y="4307160"/>
            <a:ext cx="2215307" cy="487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Daily Inventory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54455" y="2673474"/>
            <a:ext cx="2518321" cy="487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SCD2 Dimensions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54455" y="5148784"/>
            <a:ext cx="7575202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33F70"/>
                </a:solidFill>
                <a:latin typeface="Calibri (MS)"/>
                <a:ea typeface="Calibri (MS)"/>
                <a:cs typeface="Calibri (MS)"/>
                <a:sym typeface="Calibri (MS)"/>
              </a:rPr>
              <a:t>Accurate and timely inventory reporting.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28700" y="5733529"/>
            <a:ext cx="16257538" cy="2087315"/>
            <a:chOff x="0" y="0"/>
            <a:chExt cx="21676717" cy="278308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1676742" cy="2783078"/>
            </a:xfrm>
            <a:custGeom>
              <a:avLst/>
              <a:gdLst/>
              <a:ahLst/>
              <a:cxnLst/>
              <a:rect l="l" t="t" r="r" b="b"/>
              <a:pathLst>
                <a:path w="21676742" h="2783078">
                  <a:moveTo>
                    <a:pt x="0" y="0"/>
                  </a:moveTo>
                  <a:lnTo>
                    <a:pt x="21676742" y="0"/>
                  </a:lnTo>
                  <a:lnTo>
                    <a:pt x="21676742" y="2783078"/>
                  </a:lnTo>
                  <a:lnTo>
                    <a:pt x="0" y="2783078"/>
                  </a:lnTo>
                  <a:close/>
                </a:path>
              </a:pathLst>
            </a:custGeom>
            <a:solidFill>
              <a:srgbClr val="D6F5EE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1" name="TextBox 21"/>
          <p:cNvSpPr txBox="1"/>
          <p:nvPr/>
        </p:nvSpPr>
        <p:spPr>
          <a:xfrm>
            <a:off x="1312218" y="5940846"/>
            <a:ext cx="3579614" cy="487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Integrated Audit Logging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12218" y="6782470"/>
            <a:ext cx="7575202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33F70"/>
                </a:solidFill>
                <a:latin typeface="Calibri (MS)"/>
                <a:ea typeface="Calibri (MS)"/>
                <a:cs typeface="Calibri (MS)"/>
                <a:sym typeface="Calibri (MS)"/>
              </a:rPr>
              <a:t>Full traceability and monitoring of ETL runs.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1117209" y="991626"/>
            <a:ext cx="8961120" cy="180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74"/>
              </a:lnSpc>
            </a:pPr>
            <a:r>
              <a:rPr lang="en-US" sz="5562">
                <a:solidFill>
                  <a:srgbClr val="2E3C4E"/>
                </a:solidFill>
                <a:latin typeface="Calibri (MS)"/>
                <a:ea typeface="Calibri (MS)"/>
                <a:cs typeface="Calibri (MS)"/>
                <a:sym typeface="Calibri (MS)"/>
              </a:rPr>
              <a:t>Problem Statement</a:t>
            </a:r>
            <a:r>
              <a:rPr lang="en-US" sz="556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​</a:t>
            </a:r>
          </a:p>
          <a:p>
            <a:pPr algn="ctr">
              <a:lnSpc>
                <a:spcPts val="6674"/>
              </a:lnSpc>
            </a:pPr>
            <a:endParaRPr lang="en-US" sz="5562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212606" y="3733068"/>
            <a:ext cx="857250" cy="857250"/>
            <a:chOff x="0" y="0"/>
            <a:chExt cx="1143000" cy="1143000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143000" cy="1143000"/>
            </a:xfrm>
            <a:custGeom>
              <a:avLst/>
              <a:gdLst/>
              <a:ahLst/>
              <a:cxnLst/>
              <a:rect l="l" t="t" r="r" b="b"/>
              <a:pathLst>
                <a:path w="1143000" h="1143000">
                  <a:moveTo>
                    <a:pt x="0" y="0"/>
                  </a:moveTo>
                  <a:lnTo>
                    <a:pt x="1143000" y="0"/>
                  </a:lnTo>
                  <a:lnTo>
                    <a:pt x="1143000" y="1143000"/>
                  </a:lnTo>
                  <a:lnTo>
                    <a:pt x="0" y="1143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117209" y="4682930"/>
            <a:ext cx="8961120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2750">
                <a:solidFill>
                  <a:srgbClr val="384653"/>
                </a:solidFill>
                <a:latin typeface="Calibri (MS)"/>
                <a:ea typeface="Calibri (MS)"/>
                <a:cs typeface="Calibri (MS)"/>
                <a:sym typeface="Calibri (MS)"/>
              </a:rPr>
              <a:t>No Automated Ingestion</a:t>
            </a:r>
            <a:r>
              <a:rPr lang="en-US" sz="275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​</a:t>
            </a:r>
          </a:p>
          <a:p>
            <a:pPr algn="ctr">
              <a:lnSpc>
                <a:spcPts val="3300"/>
              </a:lnSpc>
            </a:pPr>
            <a:endParaRPr lang="en-US" sz="275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17209" y="5376056"/>
            <a:ext cx="8961120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87">
                <a:solidFill>
                  <a:srgbClr val="384653"/>
                </a:solidFill>
                <a:latin typeface="Calibri (MS)"/>
                <a:ea typeface="Calibri (MS)"/>
                <a:cs typeface="Calibri (MS)"/>
                <a:sym typeface="Calibri (MS)"/>
              </a:rPr>
              <a:t>Manual daily data processes.</a:t>
            </a:r>
            <a:r>
              <a:rPr lang="en-US" sz="218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​</a:t>
            </a:r>
          </a:p>
          <a:p>
            <a:pPr algn="ctr">
              <a:lnSpc>
                <a:spcPts val="2625"/>
              </a:lnSpc>
            </a:pPr>
            <a:endParaRPr lang="en-US" sz="2187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6194914" y="3733068"/>
            <a:ext cx="857250" cy="857250"/>
            <a:chOff x="0" y="0"/>
            <a:chExt cx="1143000" cy="1143000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143000" cy="1143000"/>
            </a:xfrm>
            <a:custGeom>
              <a:avLst/>
              <a:gdLst/>
              <a:ahLst/>
              <a:cxnLst/>
              <a:rect l="l" t="t" r="r" b="b"/>
              <a:pathLst>
                <a:path w="1143000" h="1143000">
                  <a:moveTo>
                    <a:pt x="0" y="0"/>
                  </a:moveTo>
                  <a:lnTo>
                    <a:pt x="1143000" y="0"/>
                  </a:lnTo>
                  <a:lnTo>
                    <a:pt x="1143000" y="1143000"/>
                  </a:lnTo>
                  <a:lnTo>
                    <a:pt x="0" y="1143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6290018" y="4682930"/>
            <a:ext cx="8961120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2750">
                <a:solidFill>
                  <a:srgbClr val="384653"/>
                </a:solidFill>
                <a:latin typeface="Calibri (MS)"/>
                <a:ea typeface="Calibri (MS)"/>
                <a:cs typeface="Calibri (MS)"/>
                <a:sym typeface="Calibri (MS)"/>
              </a:rPr>
              <a:t>Missing Historical Tracking</a:t>
            </a:r>
            <a:r>
              <a:rPr lang="en-US" sz="275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​</a:t>
            </a:r>
          </a:p>
          <a:p>
            <a:pPr algn="ctr">
              <a:lnSpc>
                <a:spcPts val="3300"/>
              </a:lnSpc>
            </a:pPr>
            <a:endParaRPr lang="en-US" sz="275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290018" y="5376056"/>
            <a:ext cx="8961120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87">
                <a:solidFill>
                  <a:srgbClr val="384653"/>
                </a:solidFill>
                <a:latin typeface="Calibri (MS)"/>
                <a:ea typeface="Calibri (MS)"/>
                <a:cs typeface="Calibri (MS)"/>
                <a:sym typeface="Calibri (MS)"/>
              </a:rPr>
              <a:t>Inability to analyze trends over time.</a:t>
            </a:r>
            <a:r>
              <a:rPr lang="en-US" sz="218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​</a:t>
            </a:r>
          </a:p>
          <a:p>
            <a:pPr algn="ctr">
              <a:lnSpc>
                <a:spcPts val="2625"/>
              </a:lnSpc>
            </a:pPr>
            <a:endParaRPr lang="en-US" sz="2187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11939221" y="3733068"/>
            <a:ext cx="857250" cy="857250"/>
            <a:chOff x="0" y="0"/>
            <a:chExt cx="1143000" cy="1143000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1143000" cy="1143000"/>
            </a:xfrm>
            <a:custGeom>
              <a:avLst/>
              <a:gdLst/>
              <a:ahLst/>
              <a:cxnLst/>
              <a:rect l="l" t="t" r="r" b="b"/>
              <a:pathLst>
                <a:path w="1143000" h="1143000">
                  <a:moveTo>
                    <a:pt x="0" y="0"/>
                  </a:moveTo>
                  <a:lnTo>
                    <a:pt x="1143000" y="0"/>
                  </a:lnTo>
                  <a:lnTo>
                    <a:pt x="1143000" y="1143000"/>
                  </a:lnTo>
                  <a:lnTo>
                    <a:pt x="0" y="1143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1858479" y="4682930"/>
            <a:ext cx="8961120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2750">
                <a:solidFill>
                  <a:srgbClr val="384653"/>
                </a:solidFill>
                <a:latin typeface="Calibri (MS)"/>
                <a:ea typeface="Calibri (MS)"/>
                <a:cs typeface="Calibri (MS)"/>
                <a:sym typeface="Calibri (MS)"/>
              </a:rPr>
              <a:t>Inconsistent Reporting</a:t>
            </a:r>
            <a:r>
              <a:rPr lang="en-US" sz="275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​</a:t>
            </a:r>
          </a:p>
          <a:p>
            <a:pPr algn="ctr">
              <a:lnSpc>
                <a:spcPts val="3300"/>
              </a:lnSpc>
            </a:pPr>
            <a:endParaRPr lang="en-US" sz="275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858479" y="5376056"/>
            <a:ext cx="8961120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87">
                <a:solidFill>
                  <a:srgbClr val="384653"/>
                </a:solidFill>
                <a:latin typeface="Calibri (MS)"/>
                <a:ea typeface="Calibri (MS)"/>
                <a:cs typeface="Calibri (MS)"/>
                <a:sym typeface="Calibri (MS)"/>
              </a:rPr>
              <a:t>Manual processes lead to unreliable data and reports.</a:t>
            </a:r>
            <a:r>
              <a:rPr lang="en-US" sz="218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​</a:t>
            </a:r>
          </a:p>
          <a:p>
            <a:pPr algn="ctr">
              <a:lnSpc>
                <a:spcPts val="2625"/>
              </a:lnSpc>
            </a:pPr>
            <a:endParaRPr lang="en-US" sz="2187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1028700" y="806649"/>
            <a:ext cx="16303526" cy="1522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Project Objectives: Automating Data Excellence</a:t>
            </a:r>
          </a:p>
        </p:txBody>
      </p:sp>
      <p:sp>
        <p:nvSpPr>
          <p:cNvPr id="8" name="Freeform 8"/>
          <p:cNvSpPr/>
          <p:nvPr/>
        </p:nvSpPr>
        <p:spPr>
          <a:xfrm>
            <a:off x="992238" y="2833688"/>
            <a:ext cx="8009953" cy="2163508"/>
          </a:xfrm>
          <a:custGeom>
            <a:avLst/>
            <a:gdLst/>
            <a:ahLst/>
            <a:cxnLst/>
            <a:rect l="l" t="t" r="r" b="b"/>
            <a:pathLst>
              <a:path w="10679938" h="2884678">
                <a:moveTo>
                  <a:pt x="0" y="243840"/>
                </a:moveTo>
                <a:cubicBezTo>
                  <a:pt x="0" y="109220"/>
                  <a:pt x="110617" y="0"/>
                  <a:pt x="247015" y="0"/>
                </a:cubicBezTo>
                <a:lnTo>
                  <a:pt x="10432923" y="0"/>
                </a:lnTo>
                <a:cubicBezTo>
                  <a:pt x="10569321" y="0"/>
                  <a:pt x="10679938" y="109220"/>
                  <a:pt x="10679938" y="243840"/>
                </a:cubicBezTo>
                <a:lnTo>
                  <a:pt x="10679938" y="2640838"/>
                </a:lnTo>
                <a:cubicBezTo>
                  <a:pt x="10679938" y="2775458"/>
                  <a:pt x="10569321" y="2884678"/>
                  <a:pt x="10432923" y="2884678"/>
                </a:cubicBezTo>
                <a:lnTo>
                  <a:pt x="247015" y="2884678"/>
                </a:lnTo>
                <a:cubicBezTo>
                  <a:pt x="110617" y="2884678"/>
                  <a:pt x="0" y="2775458"/>
                  <a:pt x="0" y="2640838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000000"/>
            </a:solidFill>
          </a:ln>
        </p:spPr>
      </p:sp>
      <p:grpSp>
        <p:nvGrpSpPr>
          <p:cNvPr id="10" name="Group 10"/>
          <p:cNvGrpSpPr/>
          <p:nvPr/>
        </p:nvGrpSpPr>
        <p:grpSpPr>
          <a:xfrm>
            <a:off x="954138" y="2833688"/>
            <a:ext cx="152400" cy="2163515"/>
            <a:chOff x="0" y="0"/>
            <a:chExt cx="203200" cy="288468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3200" cy="2884678"/>
            </a:xfrm>
            <a:custGeom>
              <a:avLst/>
              <a:gdLst/>
              <a:ahLst/>
              <a:cxnLst/>
              <a:rect l="l" t="t" r="r" b="b"/>
              <a:pathLst>
                <a:path w="203200" h="2884678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2783078"/>
                  </a:lnTo>
                  <a:cubicBezTo>
                    <a:pt x="203200" y="2839212"/>
                    <a:pt x="157734" y="2884678"/>
                    <a:pt x="101600" y="2884678"/>
                  </a:cubicBezTo>
                  <a:cubicBezTo>
                    <a:pt x="45466" y="2884678"/>
                    <a:pt x="0" y="2839212"/>
                    <a:pt x="0" y="2783078"/>
                  </a:cubicBezTo>
                  <a:close/>
                </a:path>
              </a:pathLst>
            </a:custGeom>
            <a:solidFill>
              <a:srgbClr val="26A68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2" name="TextBox 12"/>
          <p:cNvSpPr txBox="1"/>
          <p:nvPr/>
        </p:nvSpPr>
        <p:spPr>
          <a:xfrm>
            <a:off x="1428155" y="3088630"/>
            <a:ext cx="7252395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2750" b="1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Automated Flat File Extraction</a:t>
            </a:r>
          </a:p>
          <a:p>
            <a:pPr algn="l">
              <a:lnSpc>
                <a:spcPts val="3437"/>
              </a:lnSpc>
            </a:pPr>
            <a:endParaRPr lang="en-US" sz="2750" b="1">
              <a:solidFill>
                <a:srgbClr val="333F7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73726" y="3714580"/>
            <a:ext cx="7252395" cy="759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87">
                <a:solidFill>
                  <a:srgbClr val="333F70"/>
                </a:solidFill>
                <a:latin typeface="Calibri (MS)"/>
                <a:ea typeface="Calibri (MS)"/>
                <a:cs typeface="Calibri (MS)"/>
                <a:sym typeface="Calibri (MS)"/>
              </a:rPr>
              <a:t>Seamless data extraction from diverse flat file sources.</a:t>
            </a:r>
          </a:p>
          <a:p>
            <a:pPr algn="l">
              <a:lnSpc>
                <a:spcPts val="3562"/>
              </a:lnSpc>
            </a:pPr>
            <a:endParaRPr lang="en-US" sz="2187">
              <a:solidFill>
                <a:srgbClr val="333F7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9503399" y="5296579"/>
            <a:ext cx="8010049" cy="1700784"/>
          </a:xfrm>
          <a:custGeom>
            <a:avLst/>
            <a:gdLst/>
            <a:ahLst/>
            <a:cxnLst/>
            <a:rect l="l" t="t" r="r" b="b"/>
            <a:pathLst>
              <a:path w="10680065" h="2267712">
                <a:moveTo>
                  <a:pt x="0" y="191643"/>
                </a:moveTo>
                <a:cubicBezTo>
                  <a:pt x="0" y="85852"/>
                  <a:pt x="87376" y="0"/>
                  <a:pt x="195072" y="0"/>
                </a:cubicBezTo>
                <a:lnTo>
                  <a:pt x="10484993" y="0"/>
                </a:lnTo>
                <a:cubicBezTo>
                  <a:pt x="10592689" y="0"/>
                  <a:pt x="10680065" y="85852"/>
                  <a:pt x="10680065" y="191643"/>
                </a:cubicBezTo>
                <a:lnTo>
                  <a:pt x="10680065" y="2076069"/>
                </a:lnTo>
                <a:cubicBezTo>
                  <a:pt x="10680065" y="2181987"/>
                  <a:pt x="10592689" y="2267712"/>
                  <a:pt x="10484993" y="2267712"/>
                </a:cubicBezTo>
                <a:lnTo>
                  <a:pt x="195072" y="2267712"/>
                </a:lnTo>
                <a:cubicBezTo>
                  <a:pt x="87376" y="2267839"/>
                  <a:pt x="0" y="2181987"/>
                  <a:pt x="0" y="2076069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000000"/>
            </a:solidFill>
          </a:ln>
        </p:spPr>
      </p:sp>
      <p:sp>
        <p:nvSpPr>
          <p:cNvPr id="17" name="TextBox 17"/>
          <p:cNvSpPr txBox="1"/>
          <p:nvPr/>
        </p:nvSpPr>
        <p:spPr>
          <a:xfrm>
            <a:off x="9925710" y="5446748"/>
            <a:ext cx="3865641" cy="478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Historical Tracking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925710" y="5784907"/>
            <a:ext cx="6640222" cy="958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33F70"/>
                </a:solidFill>
                <a:latin typeface="Calibri (MS)"/>
                <a:ea typeface="Calibri (MS)"/>
                <a:cs typeface="Calibri (MS)"/>
                <a:sym typeface="Calibri (MS)"/>
              </a:rPr>
              <a:t>Full SCD Type 2/CDC for Customer and Product dimensions.</a:t>
            </a:r>
          </a:p>
        </p:txBody>
      </p:sp>
      <p:sp>
        <p:nvSpPr>
          <p:cNvPr id="20" name="Freeform 20"/>
          <p:cNvSpPr/>
          <p:nvPr/>
        </p:nvSpPr>
        <p:spPr>
          <a:xfrm>
            <a:off x="992238" y="5280720"/>
            <a:ext cx="8009859" cy="1709928"/>
          </a:xfrm>
          <a:custGeom>
            <a:avLst/>
            <a:gdLst/>
            <a:ahLst/>
            <a:cxnLst/>
            <a:rect l="l" t="t" r="r" b="b"/>
            <a:pathLst>
              <a:path w="10679812" h="2279904">
                <a:moveTo>
                  <a:pt x="0" y="243840"/>
                </a:moveTo>
                <a:cubicBezTo>
                  <a:pt x="0" y="109220"/>
                  <a:pt x="111125" y="0"/>
                  <a:pt x="248031" y="0"/>
                </a:cubicBezTo>
                <a:lnTo>
                  <a:pt x="10431780" y="0"/>
                </a:lnTo>
                <a:cubicBezTo>
                  <a:pt x="10568813" y="0"/>
                  <a:pt x="10679812" y="109220"/>
                  <a:pt x="10679812" y="243840"/>
                </a:cubicBezTo>
                <a:lnTo>
                  <a:pt x="10679812" y="2036064"/>
                </a:lnTo>
                <a:cubicBezTo>
                  <a:pt x="10679812" y="2170684"/>
                  <a:pt x="10568687" y="2279904"/>
                  <a:pt x="10431780" y="2279904"/>
                </a:cubicBezTo>
                <a:lnTo>
                  <a:pt x="248031" y="2279904"/>
                </a:lnTo>
                <a:cubicBezTo>
                  <a:pt x="110998" y="2279904"/>
                  <a:pt x="0" y="2170684"/>
                  <a:pt x="0" y="2036064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000000"/>
            </a:solidFill>
          </a:ln>
        </p:spPr>
      </p:sp>
      <p:grpSp>
        <p:nvGrpSpPr>
          <p:cNvPr id="22" name="Group 22"/>
          <p:cNvGrpSpPr/>
          <p:nvPr/>
        </p:nvGrpSpPr>
        <p:grpSpPr>
          <a:xfrm>
            <a:off x="954138" y="5280720"/>
            <a:ext cx="152400" cy="1709886"/>
            <a:chOff x="0" y="0"/>
            <a:chExt cx="203200" cy="227984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03200" cy="2279904"/>
            </a:xfrm>
            <a:custGeom>
              <a:avLst/>
              <a:gdLst/>
              <a:ahLst/>
              <a:cxnLst/>
              <a:rect l="l" t="t" r="r" b="b"/>
              <a:pathLst>
                <a:path w="203200" h="2279904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2178304"/>
                  </a:lnTo>
                  <a:cubicBezTo>
                    <a:pt x="203200" y="2234438"/>
                    <a:pt x="157734" y="2279904"/>
                    <a:pt x="101600" y="2279904"/>
                  </a:cubicBezTo>
                  <a:cubicBezTo>
                    <a:pt x="45466" y="2279904"/>
                    <a:pt x="0" y="2234438"/>
                    <a:pt x="0" y="2178304"/>
                  </a:cubicBezTo>
                  <a:close/>
                </a:path>
              </a:pathLst>
            </a:custGeom>
            <a:solidFill>
              <a:srgbClr val="26A68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4" name="TextBox 24"/>
          <p:cNvSpPr txBox="1"/>
          <p:nvPr/>
        </p:nvSpPr>
        <p:spPr>
          <a:xfrm>
            <a:off x="1428155" y="5526138"/>
            <a:ext cx="4592390" cy="519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Incremental Loading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28155" y="6167735"/>
            <a:ext cx="7252395" cy="501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99"/>
              </a:lnSpc>
            </a:pPr>
            <a:r>
              <a:rPr lang="en-US" sz="2249">
                <a:solidFill>
                  <a:srgbClr val="384653"/>
                </a:solidFill>
                <a:latin typeface="Calibri (MS)"/>
                <a:ea typeface="Calibri (MS)"/>
                <a:cs typeface="Calibri (MS)"/>
                <a:sym typeface="Calibri (MS)"/>
              </a:rPr>
              <a:t>Efficiently update sales data.</a:t>
            </a:r>
          </a:p>
          <a:p>
            <a:pPr algn="l">
              <a:lnSpc>
                <a:spcPts val="3562"/>
              </a:lnSpc>
            </a:pPr>
            <a:endParaRPr lang="en-US" sz="2249">
              <a:solidFill>
                <a:srgbClr val="384653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27" name="Freeform 27"/>
          <p:cNvSpPr/>
          <p:nvPr/>
        </p:nvSpPr>
        <p:spPr>
          <a:xfrm>
            <a:off x="958114" y="7498684"/>
            <a:ext cx="8010049" cy="1709928"/>
          </a:xfrm>
          <a:custGeom>
            <a:avLst/>
            <a:gdLst/>
            <a:ahLst/>
            <a:cxnLst/>
            <a:rect l="l" t="t" r="r" b="b"/>
            <a:pathLst>
              <a:path w="10680065" h="2279904">
                <a:moveTo>
                  <a:pt x="0" y="243840"/>
                </a:moveTo>
                <a:cubicBezTo>
                  <a:pt x="0" y="109220"/>
                  <a:pt x="111125" y="0"/>
                  <a:pt x="248031" y="0"/>
                </a:cubicBezTo>
                <a:lnTo>
                  <a:pt x="10432034" y="0"/>
                </a:lnTo>
                <a:cubicBezTo>
                  <a:pt x="10569067" y="0"/>
                  <a:pt x="10680065" y="109220"/>
                  <a:pt x="10680065" y="243840"/>
                </a:cubicBezTo>
                <a:lnTo>
                  <a:pt x="10680065" y="2036064"/>
                </a:lnTo>
                <a:cubicBezTo>
                  <a:pt x="10680065" y="2170684"/>
                  <a:pt x="10568940" y="2279904"/>
                  <a:pt x="10432034" y="2279904"/>
                </a:cubicBezTo>
                <a:lnTo>
                  <a:pt x="248031" y="2279904"/>
                </a:lnTo>
                <a:cubicBezTo>
                  <a:pt x="110998" y="2279904"/>
                  <a:pt x="0" y="2170684"/>
                  <a:pt x="0" y="2036064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000000"/>
            </a:solidFill>
          </a:ln>
        </p:spPr>
      </p:sp>
      <p:grpSp>
        <p:nvGrpSpPr>
          <p:cNvPr id="29" name="Group 29"/>
          <p:cNvGrpSpPr/>
          <p:nvPr/>
        </p:nvGrpSpPr>
        <p:grpSpPr>
          <a:xfrm>
            <a:off x="960832" y="7498684"/>
            <a:ext cx="152400" cy="1709886"/>
            <a:chOff x="0" y="0"/>
            <a:chExt cx="203200" cy="227984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03200" cy="2279904"/>
            </a:xfrm>
            <a:custGeom>
              <a:avLst/>
              <a:gdLst/>
              <a:ahLst/>
              <a:cxnLst/>
              <a:rect l="l" t="t" r="r" b="b"/>
              <a:pathLst>
                <a:path w="203200" h="2279904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2178304"/>
                  </a:lnTo>
                  <a:cubicBezTo>
                    <a:pt x="203200" y="2234438"/>
                    <a:pt x="157734" y="2279904"/>
                    <a:pt x="101600" y="2279904"/>
                  </a:cubicBezTo>
                  <a:cubicBezTo>
                    <a:pt x="45466" y="2279904"/>
                    <a:pt x="0" y="2234438"/>
                    <a:pt x="0" y="2178304"/>
                  </a:cubicBezTo>
                  <a:close/>
                </a:path>
              </a:pathLst>
            </a:custGeom>
            <a:solidFill>
              <a:srgbClr val="26A68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2" name="Freeform 32"/>
          <p:cNvSpPr/>
          <p:nvPr/>
        </p:nvSpPr>
        <p:spPr>
          <a:xfrm>
            <a:off x="9551130" y="2838196"/>
            <a:ext cx="8009954" cy="2163509"/>
          </a:xfrm>
          <a:custGeom>
            <a:avLst/>
            <a:gdLst/>
            <a:ahLst/>
            <a:cxnLst/>
            <a:rect l="l" t="t" r="r" b="b"/>
            <a:pathLst>
              <a:path w="10679938" h="2884678">
                <a:moveTo>
                  <a:pt x="0" y="243840"/>
                </a:moveTo>
                <a:cubicBezTo>
                  <a:pt x="0" y="109220"/>
                  <a:pt x="110617" y="0"/>
                  <a:pt x="247015" y="0"/>
                </a:cubicBezTo>
                <a:lnTo>
                  <a:pt x="10432923" y="0"/>
                </a:lnTo>
                <a:cubicBezTo>
                  <a:pt x="10569321" y="0"/>
                  <a:pt x="10679938" y="109220"/>
                  <a:pt x="10679938" y="243840"/>
                </a:cubicBezTo>
                <a:lnTo>
                  <a:pt x="10679938" y="2640838"/>
                </a:lnTo>
                <a:cubicBezTo>
                  <a:pt x="10679938" y="2775458"/>
                  <a:pt x="10569321" y="2884678"/>
                  <a:pt x="10432923" y="2884678"/>
                </a:cubicBezTo>
                <a:lnTo>
                  <a:pt x="247015" y="2884678"/>
                </a:lnTo>
                <a:cubicBezTo>
                  <a:pt x="110617" y="2884678"/>
                  <a:pt x="0" y="2775458"/>
                  <a:pt x="0" y="2640838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000000"/>
            </a:solidFill>
          </a:ln>
        </p:spPr>
      </p:sp>
      <p:sp>
        <p:nvSpPr>
          <p:cNvPr id="34" name="TextBox 34"/>
          <p:cNvSpPr txBox="1"/>
          <p:nvPr/>
        </p:nvSpPr>
        <p:spPr>
          <a:xfrm>
            <a:off x="9919011" y="3079530"/>
            <a:ext cx="5709940" cy="509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2750" b="1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Data Transformation &amp; Staging</a:t>
            </a:r>
          </a:p>
          <a:p>
            <a:pPr algn="l">
              <a:lnSpc>
                <a:spcPts val="3437"/>
              </a:lnSpc>
            </a:pPr>
            <a:endParaRPr lang="en-US" sz="2750" b="1">
              <a:solidFill>
                <a:srgbClr val="333F7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9919011" y="3711602"/>
            <a:ext cx="7252395" cy="954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87">
                <a:solidFill>
                  <a:srgbClr val="333F70"/>
                </a:solidFill>
                <a:latin typeface="Calibri (MS)"/>
                <a:ea typeface="Calibri (MS)"/>
                <a:cs typeface="Calibri (MS)"/>
                <a:sym typeface="Calibri (MS)"/>
              </a:rPr>
              <a:t>Transforming raw data with essential metadata for staging, dimensions, and fact tables.</a:t>
            </a:r>
          </a:p>
          <a:p>
            <a:pPr algn="l">
              <a:lnSpc>
                <a:spcPts val="3562"/>
              </a:lnSpc>
            </a:pPr>
            <a:endParaRPr lang="en-US" sz="2187">
              <a:solidFill>
                <a:srgbClr val="333F7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37" name="Freeform 37"/>
          <p:cNvSpPr/>
          <p:nvPr/>
        </p:nvSpPr>
        <p:spPr>
          <a:xfrm>
            <a:off x="9517006" y="7274124"/>
            <a:ext cx="8200644" cy="2163508"/>
          </a:xfrm>
          <a:custGeom>
            <a:avLst/>
            <a:gdLst/>
            <a:ahLst/>
            <a:cxnLst/>
            <a:rect l="l" t="t" r="r" b="b"/>
            <a:pathLst>
              <a:path w="10934192" h="2884678">
                <a:moveTo>
                  <a:pt x="0" y="243840"/>
                </a:moveTo>
                <a:cubicBezTo>
                  <a:pt x="0" y="109220"/>
                  <a:pt x="110617" y="0"/>
                  <a:pt x="247015" y="0"/>
                </a:cubicBezTo>
                <a:lnTo>
                  <a:pt x="10687177" y="0"/>
                </a:lnTo>
                <a:cubicBezTo>
                  <a:pt x="10823575" y="0"/>
                  <a:pt x="10934192" y="109220"/>
                  <a:pt x="10934192" y="243840"/>
                </a:cubicBezTo>
                <a:lnTo>
                  <a:pt x="10934192" y="2640838"/>
                </a:lnTo>
                <a:cubicBezTo>
                  <a:pt x="10934192" y="2775458"/>
                  <a:pt x="10823575" y="2884678"/>
                  <a:pt x="10687177" y="2884678"/>
                </a:cubicBezTo>
                <a:lnTo>
                  <a:pt x="247015" y="2884678"/>
                </a:lnTo>
                <a:cubicBezTo>
                  <a:pt x="110617" y="2884678"/>
                  <a:pt x="0" y="2775458"/>
                  <a:pt x="0" y="2640838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000000"/>
            </a:solidFill>
          </a:ln>
        </p:spPr>
      </p:sp>
      <p:grpSp>
        <p:nvGrpSpPr>
          <p:cNvPr id="39" name="Group 39"/>
          <p:cNvGrpSpPr/>
          <p:nvPr/>
        </p:nvGrpSpPr>
        <p:grpSpPr>
          <a:xfrm>
            <a:off x="9506120" y="7274124"/>
            <a:ext cx="152400" cy="2163515"/>
            <a:chOff x="0" y="0"/>
            <a:chExt cx="203200" cy="2884687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03200" cy="2884678"/>
            </a:xfrm>
            <a:custGeom>
              <a:avLst/>
              <a:gdLst/>
              <a:ahLst/>
              <a:cxnLst/>
              <a:rect l="l" t="t" r="r" b="b"/>
              <a:pathLst>
                <a:path w="203200" h="2884678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2783078"/>
                  </a:lnTo>
                  <a:cubicBezTo>
                    <a:pt x="203200" y="2839212"/>
                    <a:pt x="157734" y="2884678"/>
                    <a:pt x="101600" y="2884678"/>
                  </a:cubicBezTo>
                  <a:cubicBezTo>
                    <a:pt x="45466" y="2884678"/>
                    <a:pt x="0" y="2839212"/>
                    <a:pt x="0" y="2783078"/>
                  </a:cubicBezTo>
                  <a:close/>
                </a:path>
              </a:pathLst>
            </a:custGeom>
            <a:solidFill>
              <a:srgbClr val="26A68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1" name="TextBox 41"/>
          <p:cNvSpPr txBox="1"/>
          <p:nvPr/>
        </p:nvSpPr>
        <p:spPr>
          <a:xfrm>
            <a:off x="9925710" y="7519541"/>
            <a:ext cx="4904780" cy="519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Robust Error Handling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925710" y="8075414"/>
            <a:ext cx="7252544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33F70"/>
                </a:solidFill>
                <a:latin typeface="Calibri (MS)"/>
                <a:ea typeface="Calibri (MS)"/>
                <a:cs typeface="Calibri (MS)"/>
                <a:sym typeface="Calibri (MS)"/>
              </a:rPr>
              <a:t>Implement comprehensive logging and graceful error management.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452154" y="7571831"/>
            <a:ext cx="6307727" cy="87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2750" b="1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Inventory Management</a:t>
            </a:r>
            <a:r>
              <a:rPr lang="en-US" sz="275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​</a:t>
            </a:r>
          </a:p>
          <a:p>
            <a:pPr algn="ctr">
              <a:lnSpc>
                <a:spcPts val="3300"/>
              </a:lnSpc>
            </a:pPr>
            <a:endParaRPr lang="en-US" sz="275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1452154" y="8203203"/>
            <a:ext cx="5191942" cy="75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87">
                <a:solidFill>
                  <a:srgbClr val="333F70"/>
                </a:solidFill>
                <a:latin typeface="Calibri (MS)"/>
                <a:ea typeface="Calibri (MS)"/>
                <a:cs typeface="Calibri (MS)"/>
                <a:sym typeface="Calibri (MS)"/>
              </a:rPr>
              <a:t>Daily BOH/EOH calculations.</a:t>
            </a:r>
            <a:r>
              <a:rPr lang="en-US" sz="218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​</a:t>
            </a:r>
          </a:p>
          <a:p>
            <a:pPr algn="ctr">
              <a:lnSpc>
                <a:spcPts val="2625"/>
              </a:lnSpc>
            </a:pPr>
            <a:endParaRPr lang="en-US" sz="2187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grpSp>
        <p:nvGrpSpPr>
          <p:cNvPr id="45" name="Group 45"/>
          <p:cNvGrpSpPr/>
          <p:nvPr/>
        </p:nvGrpSpPr>
        <p:grpSpPr>
          <a:xfrm>
            <a:off x="9499422" y="5280719"/>
            <a:ext cx="152400" cy="1709886"/>
            <a:chOff x="0" y="0"/>
            <a:chExt cx="203200" cy="2279848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203200" cy="2279904"/>
            </a:xfrm>
            <a:custGeom>
              <a:avLst/>
              <a:gdLst/>
              <a:ahLst/>
              <a:cxnLst/>
              <a:rect l="l" t="t" r="r" b="b"/>
              <a:pathLst>
                <a:path w="203200" h="2279904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2178304"/>
                  </a:lnTo>
                  <a:cubicBezTo>
                    <a:pt x="203200" y="2234438"/>
                    <a:pt x="157734" y="2279904"/>
                    <a:pt x="101600" y="2279904"/>
                  </a:cubicBezTo>
                  <a:cubicBezTo>
                    <a:pt x="45466" y="2279904"/>
                    <a:pt x="0" y="2234438"/>
                    <a:pt x="0" y="2178304"/>
                  </a:cubicBezTo>
                  <a:close/>
                </a:path>
              </a:pathLst>
            </a:custGeom>
            <a:solidFill>
              <a:srgbClr val="26A68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7" name="Group 47"/>
          <p:cNvGrpSpPr/>
          <p:nvPr/>
        </p:nvGrpSpPr>
        <p:grpSpPr>
          <a:xfrm>
            <a:off x="9499424" y="2833688"/>
            <a:ext cx="152400" cy="2163515"/>
            <a:chOff x="0" y="0"/>
            <a:chExt cx="203200" cy="2884687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03200" cy="2884678"/>
            </a:xfrm>
            <a:custGeom>
              <a:avLst/>
              <a:gdLst/>
              <a:ahLst/>
              <a:cxnLst/>
              <a:rect l="l" t="t" r="r" b="b"/>
              <a:pathLst>
                <a:path w="203200" h="2884678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2783078"/>
                  </a:lnTo>
                  <a:cubicBezTo>
                    <a:pt x="203200" y="2839212"/>
                    <a:pt x="157734" y="2884678"/>
                    <a:pt x="101600" y="2884678"/>
                  </a:cubicBezTo>
                  <a:cubicBezTo>
                    <a:pt x="45466" y="2884678"/>
                    <a:pt x="0" y="2839212"/>
                    <a:pt x="0" y="2783078"/>
                  </a:cubicBezTo>
                  <a:close/>
                </a:path>
              </a:pathLst>
            </a:custGeom>
            <a:solidFill>
              <a:srgbClr val="26A688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4139"/>
            <a:ext cx="6858000" cy="10291614"/>
            <a:chOff x="0" y="0"/>
            <a:chExt cx="9144000" cy="13722152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9144000" cy="13722096"/>
            </a:xfrm>
            <a:custGeom>
              <a:avLst/>
              <a:gdLst/>
              <a:ahLst/>
              <a:cxnLst/>
              <a:rect l="l" t="t" r="r" b="b"/>
              <a:pathLst>
                <a:path w="9144000" h="13722096">
                  <a:moveTo>
                    <a:pt x="0" y="0"/>
                  </a:moveTo>
                  <a:lnTo>
                    <a:pt x="9144000" y="0"/>
                  </a:lnTo>
                  <a:lnTo>
                    <a:pt x="9144000" y="13722096"/>
                  </a:lnTo>
                  <a:lnTo>
                    <a:pt x="0" y="137220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" r="-22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7999959" y="825104"/>
            <a:ext cx="9450884" cy="779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Tools and Technologies Utilised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99959" y="2964656"/>
            <a:ext cx="4380608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1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Core Technologies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079760" y="2964656"/>
            <a:ext cx="4380608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1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Implementation Details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999959" y="4259908"/>
            <a:ext cx="4380608" cy="898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00"/>
              </a:lnSpc>
              <a:buFont typeface="Arial"/>
              <a:buChar char="•"/>
            </a:pPr>
            <a:r>
              <a:rPr lang="en-US" sz="2187" b="1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ETL Tool:</a:t>
            </a:r>
            <a:r>
              <a:rPr lang="en-US" sz="2187">
                <a:solidFill>
                  <a:srgbClr val="333F70"/>
                </a:solidFill>
                <a:latin typeface="Calibri (MS)"/>
                <a:ea typeface="Calibri (MS)"/>
                <a:cs typeface="Calibri (MS)"/>
                <a:sym typeface="Calibri (MS)"/>
              </a:rPr>
              <a:t> SQL Server Integration Services (SSIS)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99959" y="5263604"/>
            <a:ext cx="4380608" cy="898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00"/>
              </a:lnSpc>
              <a:buFont typeface="Arial"/>
              <a:buChar char="•"/>
            </a:pPr>
            <a:r>
              <a:rPr lang="en-US" sz="2187" b="1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Database: </a:t>
            </a:r>
            <a:r>
              <a:rPr lang="en-US" sz="2187">
                <a:solidFill>
                  <a:srgbClr val="333F70"/>
                </a:solidFill>
                <a:latin typeface="Calibri (MS)"/>
                <a:ea typeface="Calibri (MS)"/>
                <a:cs typeface="Calibri (MS)"/>
                <a:sym typeface="Calibri (MS)"/>
              </a:rPr>
              <a:t>SQL Server (VORTEX\SQLEXPRESS.Project.sa)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079760" y="4259907"/>
            <a:ext cx="4380608" cy="898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00"/>
              </a:lnSpc>
              <a:buFont typeface="Arial"/>
              <a:buChar char="•"/>
            </a:pPr>
            <a:r>
              <a:rPr lang="en-US" sz="2187" b="1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Transformation Logic:</a:t>
            </a:r>
            <a:r>
              <a:rPr lang="en-US" sz="2187">
                <a:solidFill>
                  <a:srgbClr val="333F70"/>
                </a:solidFill>
                <a:latin typeface="Calibri (MS)"/>
                <a:ea typeface="Calibri (MS)"/>
                <a:cs typeface="Calibri (MS)"/>
                <a:sym typeface="Calibri (MS)"/>
              </a:rPr>
              <a:t> SSIS Derived Columns, Data Flow, Control Flow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79760" y="5716041"/>
            <a:ext cx="4380608" cy="177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00"/>
              </a:lnSpc>
              <a:buFont typeface="Arial"/>
              <a:buChar char="•"/>
            </a:pPr>
            <a:r>
              <a:rPr lang="en-US" sz="2187" b="1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Database Objects:</a:t>
            </a:r>
            <a:r>
              <a:rPr lang="en-US" sz="2187">
                <a:solidFill>
                  <a:srgbClr val="333F70"/>
                </a:solidFill>
                <a:latin typeface="Calibri (MS)"/>
                <a:ea typeface="Calibri (MS)"/>
                <a:cs typeface="Calibri (MS)"/>
                <a:sym typeface="Calibri (MS)"/>
              </a:rPr>
              <a:t> Stored Procedures (insert_dim_customer, insert_dim_product, LOAD_INVENTORY)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079760" y="8077051"/>
            <a:ext cx="4380608" cy="1336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00"/>
              </a:lnSpc>
              <a:buFont typeface="Arial"/>
              <a:buChar char="•"/>
            </a:pPr>
            <a:r>
              <a:rPr lang="en-US" sz="2187" b="1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Functions:</a:t>
            </a:r>
            <a:r>
              <a:rPr lang="en-US" sz="2187">
                <a:solidFill>
                  <a:srgbClr val="333F70"/>
                </a:solidFill>
                <a:latin typeface="Calibri (MS)"/>
                <a:ea typeface="Calibri (MS)"/>
                <a:cs typeface="Calibri (MS)"/>
                <a:sym typeface="Calibri (MS)"/>
              </a:rPr>
              <a:t> Scalar function USDToNPR() for currency conversion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-105276" y="0"/>
            <a:ext cx="18393276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992238" y="1734145"/>
            <a:ext cx="8871049" cy="779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Data Architecture: Flow and Structure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92238" y="3114675"/>
            <a:ext cx="5434459" cy="1134070"/>
            <a:chOff x="0" y="0"/>
            <a:chExt cx="7245945" cy="1512093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7245985" cy="1512062"/>
            </a:xfrm>
            <a:custGeom>
              <a:avLst/>
              <a:gdLst/>
              <a:ahLst/>
              <a:cxnLst/>
              <a:rect l="l" t="t" r="r" b="b"/>
              <a:pathLst>
                <a:path w="7245985" h="1512062">
                  <a:moveTo>
                    <a:pt x="0" y="0"/>
                  </a:moveTo>
                  <a:lnTo>
                    <a:pt x="7245985" y="0"/>
                  </a:lnTo>
                  <a:lnTo>
                    <a:pt x="7245985" y="1512062"/>
                  </a:lnTo>
                  <a:lnTo>
                    <a:pt x="0" y="1512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65" r="-65" b="-2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275755" y="4456062"/>
            <a:ext cx="1541115" cy="487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Input Data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5755" y="5338507"/>
            <a:ext cx="4867424" cy="909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33F70"/>
                </a:solidFill>
                <a:latin typeface="Calibri (MS)"/>
                <a:ea typeface="Calibri (MS)"/>
                <a:cs typeface="Calibri (MS)"/>
                <a:sym typeface="Calibri (MS)"/>
              </a:rPr>
              <a:t>Daily CSV files (Customers, Products, Sales) from configurable paths.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6426696" y="3114675"/>
            <a:ext cx="5434459" cy="1134070"/>
            <a:chOff x="0" y="0"/>
            <a:chExt cx="7245945" cy="1512093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7245985" cy="1512062"/>
            </a:xfrm>
            <a:custGeom>
              <a:avLst/>
              <a:gdLst/>
              <a:ahLst/>
              <a:cxnLst/>
              <a:rect l="l" t="t" r="r" b="b"/>
              <a:pathLst>
                <a:path w="7245985" h="1512062">
                  <a:moveTo>
                    <a:pt x="0" y="0"/>
                  </a:moveTo>
                  <a:lnTo>
                    <a:pt x="7245985" y="0"/>
                  </a:lnTo>
                  <a:lnTo>
                    <a:pt x="7245985" y="1512062"/>
                  </a:lnTo>
                  <a:lnTo>
                    <a:pt x="0" y="1512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5" r="-65" b="-2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6710214" y="4456062"/>
            <a:ext cx="2074962" cy="487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Staging Tables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10214" y="5338507"/>
            <a:ext cx="4867424" cy="909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33F70"/>
                </a:solidFill>
                <a:latin typeface="Calibri (MS)"/>
                <a:ea typeface="Calibri (MS)"/>
                <a:cs typeface="Calibri (MS)"/>
                <a:sym typeface="Calibri (MS)"/>
              </a:rPr>
              <a:t>stg_customers, stg_products, stg_sales; truncated and loaded via Foreach Loops.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1861155" y="3114675"/>
            <a:ext cx="5434459" cy="1134070"/>
            <a:chOff x="0" y="0"/>
            <a:chExt cx="7245945" cy="1512093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7245985" cy="1512062"/>
            </a:xfrm>
            <a:custGeom>
              <a:avLst/>
              <a:gdLst/>
              <a:ahLst/>
              <a:cxnLst/>
              <a:rect l="l" t="t" r="r" b="b"/>
              <a:pathLst>
                <a:path w="7245985" h="1512062">
                  <a:moveTo>
                    <a:pt x="0" y="0"/>
                  </a:moveTo>
                  <a:lnTo>
                    <a:pt x="7245985" y="0"/>
                  </a:lnTo>
                  <a:lnTo>
                    <a:pt x="7245985" y="1512062"/>
                  </a:lnTo>
                  <a:lnTo>
                    <a:pt x="0" y="1512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65" r="-65" b="-2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2144672" y="4456062"/>
            <a:ext cx="2430959" cy="487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Data Warehouse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144672" y="5583436"/>
            <a:ext cx="5047897" cy="420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333F70"/>
                </a:solidFill>
                <a:latin typeface="Calibri (MS)"/>
                <a:ea typeface="Calibri (MS)"/>
                <a:cs typeface="Calibri (MS)"/>
                <a:sym typeface="Calibri (MS)"/>
              </a:rPr>
              <a:t>DimCustomer, DimProduct (SCD Type 2)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144672" y="6499574"/>
            <a:ext cx="486742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333F70"/>
                </a:solidFill>
                <a:latin typeface="Calibri (MS)"/>
                <a:ea typeface="Calibri (MS)"/>
                <a:cs typeface="Calibri (MS)"/>
                <a:sym typeface="Calibri (MS)"/>
              </a:rPr>
              <a:t>FactSales (Incremental)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144672" y="7112481"/>
            <a:ext cx="486742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333F70"/>
                </a:solidFill>
                <a:latin typeface="Calibri (MS)"/>
                <a:ea typeface="Calibri (MS)"/>
                <a:cs typeface="Calibri (MS)"/>
                <a:sym typeface="Calibri (MS)"/>
              </a:rPr>
              <a:t>InventoryDaily (BOH/EOH tracking)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144672" y="7577435"/>
            <a:ext cx="4867424" cy="909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764" lvl="1" indent="-164882" algn="l">
              <a:lnSpc>
                <a:spcPts val="3561"/>
              </a:lnSpc>
              <a:buFont typeface="Arial"/>
              <a:buChar char="•"/>
            </a:pPr>
            <a:r>
              <a:rPr lang="en-US" sz="2187">
                <a:solidFill>
                  <a:srgbClr val="333F70"/>
                </a:solidFill>
                <a:latin typeface="Calibri (MS)"/>
                <a:ea typeface="Calibri (MS)"/>
                <a:cs typeface="Calibri (MS)"/>
                <a:sym typeface="Calibri (MS)"/>
              </a:rPr>
              <a:t>etl_audit (Logging)</a:t>
            </a:r>
          </a:p>
          <a:p>
            <a:pPr algn="l">
              <a:lnSpc>
                <a:spcPts val="3562"/>
              </a:lnSpc>
            </a:pPr>
            <a:endParaRPr lang="en-US" sz="2187">
              <a:solidFill>
                <a:srgbClr val="333F7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73290" y="503008"/>
            <a:ext cx="11199182" cy="688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ETL Workflow: The Implementation Plan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73484" y="1558972"/>
            <a:ext cx="627490" cy="419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62"/>
              </a:lnSpc>
            </a:pPr>
            <a:r>
              <a:rPr lang="en-US" sz="2150" dirty="0">
                <a:solidFill>
                  <a:srgbClr val="333F70"/>
                </a:solidFill>
                <a:latin typeface="Calibri (MS) Light"/>
                <a:ea typeface="Calibri (MS) Light"/>
                <a:cs typeface="Calibri (MS) Light"/>
              </a:rPr>
              <a:t>01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73484" y="2000771"/>
            <a:ext cx="5245447" cy="38100"/>
            <a:chOff x="0" y="0"/>
            <a:chExt cx="6993930" cy="50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993890" cy="50800"/>
            </a:xfrm>
            <a:custGeom>
              <a:avLst/>
              <a:gdLst/>
              <a:ahLst/>
              <a:cxnLst/>
              <a:rect l="l" t="t" r="r" b="b"/>
              <a:pathLst>
                <a:path w="6993890" h="50800">
                  <a:moveTo>
                    <a:pt x="0" y="0"/>
                  </a:moveTo>
                  <a:lnTo>
                    <a:pt x="6993890" y="0"/>
                  </a:lnTo>
                  <a:lnTo>
                    <a:pt x="699389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26A68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9" name="TextBox 9"/>
          <p:cNvSpPr txBox="1"/>
          <p:nvPr/>
        </p:nvSpPr>
        <p:spPr>
          <a:xfrm>
            <a:off x="11931412" y="1558972"/>
            <a:ext cx="627490" cy="419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50" dirty="0">
                <a:solidFill>
                  <a:srgbClr val="333F7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03</a:t>
            </a:r>
            <a:endParaRPr lang="en-US" sz="2187" dirty="0">
              <a:solidFill>
                <a:srgbClr val="333F70"/>
              </a:solidFill>
              <a:latin typeface="Calibri (MS) Light"/>
              <a:ea typeface="Calibri (MS) Light"/>
              <a:cs typeface="Calibri (MS) Light"/>
              <a:sym typeface="Calibri (MS) Light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1931412" y="2000771"/>
            <a:ext cx="5245447" cy="38100"/>
            <a:chOff x="0" y="0"/>
            <a:chExt cx="6993930" cy="50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993890" cy="50800"/>
            </a:xfrm>
            <a:custGeom>
              <a:avLst/>
              <a:gdLst/>
              <a:ahLst/>
              <a:cxnLst/>
              <a:rect l="l" t="t" r="r" b="b"/>
              <a:pathLst>
                <a:path w="6993890" h="50800">
                  <a:moveTo>
                    <a:pt x="0" y="0"/>
                  </a:moveTo>
                  <a:lnTo>
                    <a:pt x="6993890" y="0"/>
                  </a:lnTo>
                  <a:lnTo>
                    <a:pt x="699389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26A68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2" name="TextBox 12"/>
          <p:cNvSpPr txBox="1"/>
          <p:nvPr/>
        </p:nvSpPr>
        <p:spPr>
          <a:xfrm>
            <a:off x="873484" y="2123406"/>
            <a:ext cx="3544044" cy="1283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450" b="1" dirty="0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Phase 1: Retrieve Last ETL Run Date</a:t>
            </a:r>
          </a:p>
          <a:p>
            <a:pPr algn="l">
              <a:lnSpc>
                <a:spcPts val="3437"/>
              </a:lnSpc>
            </a:pPr>
            <a:endParaRPr lang="en-US" sz="2499" b="1">
              <a:solidFill>
                <a:srgbClr val="333F7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477646" y="2243722"/>
            <a:ext cx="5130387" cy="847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499" b="1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Phase 2: Truncate Staging Tables</a:t>
            </a:r>
          </a:p>
          <a:p>
            <a:pPr algn="l">
              <a:lnSpc>
                <a:spcPts val="3437"/>
              </a:lnSpc>
            </a:pPr>
            <a:endParaRPr lang="en-US" sz="2499" b="1">
              <a:solidFill>
                <a:srgbClr val="333F7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931412" y="2123406"/>
            <a:ext cx="3979961" cy="538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499" b="1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Phase 3: Process CSV Files</a:t>
            </a:r>
          </a:p>
          <a:p>
            <a:pPr algn="l">
              <a:lnSpc>
                <a:spcPts val="3437"/>
              </a:lnSpc>
            </a:pPr>
            <a:endParaRPr lang="en-US" sz="2499" b="1">
              <a:solidFill>
                <a:srgbClr val="333F7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73484" y="3141695"/>
            <a:ext cx="5245447" cy="954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87">
                <a:solidFill>
                  <a:srgbClr val="333F70"/>
                </a:solidFill>
                <a:latin typeface="Calibri (MS)"/>
                <a:ea typeface="Calibri (MS)"/>
                <a:cs typeface="Calibri (MS)"/>
                <a:sym typeface="Calibri (MS)"/>
              </a:rPr>
              <a:t>Dynamically determine the starting point for incremental loads.</a:t>
            </a:r>
          </a:p>
          <a:p>
            <a:pPr algn="l">
              <a:lnSpc>
                <a:spcPts val="3562"/>
              </a:lnSpc>
            </a:pPr>
            <a:endParaRPr lang="en-US" sz="2187">
              <a:solidFill>
                <a:srgbClr val="333F7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417488" y="3000212"/>
            <a:ext cx="5245448" cy="954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87">
                <a:solidFill>
                  <a:srgbClr val="333F70"/>
                </a:solidFill>
                <a:latin typeface="Calibri (MS)"/>
                <a:ea typeface="Calibri (MS)"/>
                <a:cs typeface="Calibri (MS)"/>
                <a:sym typeface="Calibri (MS)"/>
              </a:rPr>
              <a:t>Prepare staging area for fresh data ingestion.</a:t>
            </a:r>
          </a:p>
          <a:p>
            <a:pPr algn="l">
              <a:lnSpc>
                <a:spcPts val="3562"/>
              </a:lnSpc>
            </a:pPr>
            <a:endParaRPr lang="en-US" sz="2187">
              <a:solidFill>
                <a:srgbClr val="333F7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931412" y="2784054"/>
            <a:ext cx="5245447" cy="954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87">
                <a:solidFill>
                  <a:srgbClr val="333F70"/>
                </a:solidFill>
                <a:latin typeface="Calibri (MS)"/>
                <a:ea typeface="Calibri (MS)"/>
                <a:cs typeface="Calibri (MS)"/>
                <a:sym typeface="Calibri (MS)"/>
              </a:rPr>
              <a:t>Ingest customer, product, and sales data from respective CSV files.</a:t>
            </a:r>
          </a:p>
          <a:p>
            <a:pPr algn="l">
              <a:lnSpc>
                <a:spcPts val="3562"/>
              </a:lnSpc>
            </a:pPr>
            <a:endParaRPr lang="en-US" sz="2187">
              <a:solidFill>
                <a:srgbClr val="333F7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73484" y="4113622"/>
            <a:ext cx="627490" cy="434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50" dirty="0">
                <a:solidFill>
                  <a:srgbClr val="333F7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04</a:t>
            </a:r>
            <a:endParaRPr lang="en-US" sz="2187" dirty="0">
              <a:solidFill>
                <a:srgbClr val="333F70"/>
              </a:solidFill>
              <a:latin typeface="Calibri (MS) Light"/>
              <a:ea typeface="Calibri (MS) Light"/>
              <a:cs typeface="Calibri (MS) Light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873484" y="4539489"/>
            <a:ext cx="8009930" cy="38100"/>
            <a:chOff x="0" y="0"/>
            <a:chExt cx="10679907" cy="50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679938" cy="50800"/>
            </a:xfrm>
            <a:custGeom>
              <a:avLst/>
              <a:gdLst/>
              <a:ahLst/>
              <a:cxnLst/>
              <a:rect l="l" t="t" r="r" b="b"/>
              <a:pathLst>
                <a:path w="10679938" h="50800">
                  <a:moveTo>
                    <a:pt x="0" y="0"/>
                  </a:moveTo>
                  <a:lnTo>
                    <a:pt x="10679938" y="0"/>
                  </a:lnTo>
                  <a:lnTo>
                    <a:pt x="1067993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26A68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1" name="TextBox 21"/>
          <p:cNvSpPr txBox="1"/>
          <p:nvPr/>
        </p:nvSpPr>
        <p:spPr>
          <a:xfrm>
            <a:off x="9243131" y="4170772"/>
            <a:ext cx="762846" cy="419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50" dirty="0">
                <a:solidFill>
                  <a:srgbClr val="333F7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05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9249370" y="4520439"/>
            <a:ext cx="8009930" cy="38100"/>
            <a:chOff x="0" y="0"/>
            <a:chExt cx="10679907" cy="50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679938" cy="50800"/>
            </a:xfrm>
            <a:custGeom>
              <a:avLst/>
              <a:gdLst/>
              <a:ahLst/>
              <a:cxnLst/>
              <a:rect l="l" t="t" r="r" b="b"/>
              <a:pathLst>
                <a:path w="10679938" h="50800">
                  <a:moveTo>
                    <a:pt x="0" y="0"/>
                  </a:moveTo>
                  <a:lnTo>
                    <a:pt x="10679938" y="0"/>
                  </a:lnTo>
                  <a:lnTo>
                    <a:pt x="1067993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26A68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4" name="TextBox 24"/>
          <p:cNvSpPr txBox="1"/>
          <p:nvPr/>
        </p:nvSpPr>
        <p:spPr>
          <a:xfrm>
            <a:off x="9247566" y="4720101"/>
            <a:ext cx="6666950" cy="847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499" b="1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Phase 5: Merge Dimensions</a:t>
            </a:r>
          </a:p>
          <a:p>
            <a:pPr algn="l">
              <a:lnSpc>
                <a:spcPts val="3437"/>
              </a:lnSpc>
            </a:pPr>
            <a:endParaRPr lang="en-US" sz="2499" b="1">
              <a:solidFill>
                <a:srgbClr val="333F7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873484" y="5168570"/>
            <a:ext cx="8009930" cy="759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87">
                <a:solidFill>
                  <a:srgbClr val="333F70"/>
                </a:solidFill>
                <a:latin typeface="Calibri (MS)"/>
                <a:ea typeface="Calibri (MS)"/>
                <a:cs typeface="Calibri (MS)"/>
                <a:sym typeface="Calibri (MS)"/>
              </a:rPr>
              <a:t>Populate temporary staging tables with extracted data.</a:t>
            </a:r>
          </a:p>
          <a:p>
            <a:pPr algn="l">
              <a:lnSpc>
                <a:spcPts val="3562"/>
              </a:lnSpc>
            </a:pPr>
            <a:endParaRPr lang="en-US" sz="2187">
              <a:solidFill>
                <a:srgbClr val="333F7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873484" y="4596639"/>
            <a:ext cx="5645200" cy="538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499" b="1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Phase 4: Load Staging Tables</a:t>
            </a:r>
          </a:p>
          <a:p>
            <a:pPr algn="l">
              <a:lnSpc>
                <a:spcPts val="3437"/>
              </a:lnSpc>
            </a:pPr>
            <a:endParaRPr lang="en-US" sz="2499" b="1">
              <a:solidFill>
                <a:srgbClr val="333F7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243131" y="5138493"/>
            <a:ext cx="8956439" cy="1420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87">
                <a:solidFill>
                  <a:srgbClr val="333F70"/>
                </a:solidFill>
                <a:latin typeface="Calibri (MS)"/>
                <a:ea typeface="Calibri (MS)"/>
                <a:cs typeface="Calibri (MS)"/>
                <a:sym typeface="Calibri (MS)"/>
              </a:rPr>
              <a:t>Apply MERGE logic for dim_customer and dim_product (SCD2) to track</a:t>
            </a:r>
          </a:p>
          <a:p>
            <a:pPr algn="l">
              <a:lnSpc>
                <a:spcPts val="2625"/>
              </a:lnSpc>
            </a:pPr>
            <a:r>
              <a:rPr lang="en-US" sz="2187">
                <a:solidFill>
                  <a:srgbClr val="333F70"/>
                </a:solidFill>
                <a:latin typeface="Calibri (MS)"/>
                <a:ea typeface="Calibri (MS)"/>
                <a:cs typeface="Calibri (MS)"/>
                <a:sym typeface="Calibri (MS)"/>
              </a:rPr>
              <a:t>historical data and changes</a:t>
            </a:r>
          </a:p>
          <a:p>
            <a:pPr algn="l">
              <a:lnSpc>
                <a:spcPts val="2625"/>
              </a:lnSpc>
            </a:pPr>
            <a:endParaRPr lang="en-US" sz="2187">
              <a:solidFill>
                <a:srgbClr val="333F7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562"/>
              </a:lnSpc>
            </a:pPr>
            <a:endParaRPr lang="en-US" sz="2187">
              <a:solidFill>
                <a:srgbClr val="333F7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878180" y="6047087"/>
            <a:ext cx="4878979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87">
                <a:solidFill>
                  <a:srgbClr val="333F7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06</a:t>
            </a:r>
          </a:p>
          <a:p>
            <a:pPr algn="ctr">
              <a:lnSpc>
                <a:spcPts val="2625"/>
              </a:lnSpc>
            </a:pPr>
            <a:endParaRPr lang="en-US" sz="2187">
              <a:solidFill>
                <a:srgbClr val="333F70"/>
              </a:solidFill>
              <a:latin typeface="Calibri (MS) Light"/>
              <a:ea typeface="Calibri (MS) Light"/>
              <a:cs typeface="Calibri (MS) Light"/>
              <a:sym typeface="Calibri (MS) Light"/>
            </a:endParaRPr>
          </a:p>
        </p:txBody>
      </p:sp>
      <p:grpSp>
        <p:nvGrpSpPr>
          <p:cNvPr id="29" name="Group 29"/>
          <p:cNvGrpSpPr/>
          <p:nvPr/>
        </p:nvGrpSpPr>
        <p:grpSpPr>
          <a:xfrm>
            <a:off x="843795" y="6504615"/>
            <a:ext cx="8009930" cy="38100"/>
            <a:chOff x="0" y="0"/>
            <a:chExt cx="10679907" cy="50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679938" cy="50800"/>
            </a:xfrm>
            <a:custGeom>
              <a:avLst/>
              <a:gdLst/>
              <a:ahLst/>
              <a:cxnLst/>
              <a:rect l="l" t="t" r="r" b="b"/>
              <a:pathLst>
                <a:path w="10679938" h="50800">
                  <a:moveTo>
                    <a:pt x="0" y="0"/>
                  </a:moveTo>
                  <a:lnTo>
                    <a:pt x="10679938" y="0"/>
                  </a:lnTo>
                  <a:lnTo>
                    <a:pt x="1067993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26A68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1" name="TextBox 31"/>
          <p:cNvSpPr txBox="1"/>
          <p:nvPr/>
        </p:nvSpPr>
        <p:spPr>
          <a:xfrm>
            <a:off x="9190711" y="6046697"/>
            <a:ext cx="682966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87">
                <a:solidFill>
                  <a:srgbClr val="333F7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07</a:t>
            </a:r>
          </a:p>
          <a:p>
            <a:pPr algn="ctr">
              <a:lnSpc>
                <a:spcPts val="2625"/>
              </a:lnSpc>
            </a:pPr>
            <a:endParaRPr lang="en-US" sz="2187">
              <a:solidFill>
                <a:srgbClr val="333F70"/>
              </a:solidFill>
              <a:latin typeface="Calibri (MS) Light"/>
              <a:ea typeface="Calibri (MS) Light"/>
              <a:cs typeface="Calibri (MS) Light"/>
              <a:sym typeface="Calibri (MS) Light"/>
            </a:endParaRPr>
          </a:p>
        </p:txBody>
      </p:sp>
      <p:grpSp>
        <p:nvGrpSpPr>
          <p:cNvPr id="32" name="Group 32"/>
          <p:cNvGrpSpPr/>
          <p:nvPr/>
        </p:nvGrpSpPr>
        <p:grpSpPr>
          <a:xfrm>
            <a:off x="9171365" y="6504615"/>
            <a:ext cx="8009930" cy="38100"/>
            <a:chOff x="0" y="0"/>
            <a:chExt cx="10679907" cy="50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0679938" cy="50800"/>
            </a:xfrm>
            <a:custGeom>
              <a:avLst/>
              <a:gdLst/>
              <a:ahLst/>
              <a:cxnLst/>
              <a:rect l="l" t="t" r="r" b="b"/>
              <a:pathLst>
                <a:path w="10679938" h="50800">
                  <a:moveTo>
                    <a:pt x="0" y="0"/>
                  </a:moveTo>
                  <a:lnTo>
                    <a:pt x="10679938" y="0"/>
                  </a:lnTo>
                  <a:lnTo>
                    <a:pt x="1067993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26A68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4" name="TextBox 34"/>
          <p:cNvSpPr txBox="1"/>
          <p:nvPr/>
        </p:nvSpPr>
        <p:spPr>
          <a:xfrm>
            <a:off x="789114" y="6763814"/>
            <a:ext cx="7479193" cy="1035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88"/>
              </a:lnSpc>
            </a:pPr>
            <a:r>
              <a:rPr lang="en-US" sz="2347" b="1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Phase 6: Incremental Sales Load</a:t>
            </a:r>
            <a:r>
              <a:rPr lang="en-US" sz="234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​</a:t>
            </a:r>
          </a:p>
          <a:p>
            <a:pPr algn="l">
              <a:lnSpc>
                <a:spcPts val="2588"/>
              </a:lnSpc>
            </a:pPr>
            <a:r>
              <a:rPr lang="en-US" sz="2347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​</a:t>
            </a:r>
          </a:p>
          <a:p>
            <a:pPr algn="ctr">
              <a:lnSpc>
                <a:spcPts val="2816"/>
              </a:lnSpc>
            </a:pPr>
            <a:endParaRPr lang="en-US" sz="2347" b="1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9153525" y="6742740"/>
            <a:ext cx="8961120" cy="1497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1"/>
              </a:lnSpc>
            </a:pPr>
            <a:r>
              <a:rPr lang="en-US" sz="2499" b="1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Phase 7: Run Inventory Calculation</a:t>
            </a:r>
          </a:p>
          <a:p>
            <a:pPr algn="l">
              <a:lnSpc>
                <a:spcPts val="2211"/>
              </a:lnSpc>
            </a:pPr>
            <a:endParaRPr lang="en-US" sz="2499" b="1">
              <a:solidFill>
                <a:srgbClr val="333F7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l">
              <a:lnSpc>
                <a:spcPts val="2211"/>
              </a:lnSpc>
            </a:pPr>
            <a:r>
              <a:rPr lang="en-US" sz="24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​​</a:t>
            </a:r>
          </a:p>
          <a:p>
            <a:pPr algn="ctr">
              <a:lnSpc>
                <a:spcPts val="2156"/>
              </a:lnSpc>
            </a:pPr>
            <a:r>
              <a:rPr lang="en-US" sz="224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​</a:t>
            </a:r>
          </a:p>
          <a:p>
            <a:pPr algn="ctr">
              <a:lnSpc>
                <a:spcPts val="2999"/>
              </a:lnSpc>
            </a:pPr>
            <a:endParaRPr lang="en-US" sz="2249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803957" y="7234621"/>
            <a:ext cx="7432174" cy="744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87">
                <a:solidFill>
                  <a:srgbClr val="333F70"/>
                </a:solidFill>
                <a:latin typeface="Calibri (MS)"/>
                <a:ea typeface="Calibri (MS)"/>
                <a:cs typeface="Calibri (MS)"/>
                <a:sym typeface="Calibri (MS)"/>
              </a:rPr>
              <a:t>FactSales loads records newer than lastrundate frometl_audit.</a:t>
            </a:r>
          </a:p>
          <a:p>
            <a:pPr algn="l">
              <a:lnSpc>
                <a:spcPts val="2625"/>
              </a:lnSpc>
            </a:pPr>
            <a:endParaRPr lang="en-US" sz="2187">
              <a:solidFill>
                <a:srgbClr val="333F7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9144000" y="7172150"/>
            <a:ext cx="8961120" cy="744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87">
                <a:solidFill>
                  <a:srgbClr val="333F70"/>
                </a:solidFill>
                <a:latin typeface="Calibri (MS)"/>
                <a:ea typeface="Calibri (MS)"/>
                <a:cs typeface="Calibri (MS)"/>
                <a:sym typeface="Calibri (MS)"/>
              </a:rPr>
              <a:t>Execute daily inventory BOD/EOD calculations.</a:t>
            </a:r>
          </a:p>
          <a:p>
            <a:pPr algn="l">
              <a:lnSpc>
                <a:spcPts val="2625"/>
              </a:lnSpc>
            </a:pPr>
            <a:endParaRPr lang="en-US" sz="2187">
              <a:solidFill>
                <a:srgbClr val="333F7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878179" y="8021359"/>
            <a:ext cx="4878979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87">
                <a:solidFill>
                  <a:srgbClr val="333F7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08</a:t>
            </a:r>
          </a:p>
          <a:p>
            <a:pPr algn="ctr">
              <a:lnSpc>
                <a:spcPts val="2625"/>
              </a:lnSpc>
            </a:pPr>
            <a:endParaRPr lang="en-US" sz="2187">
              <a:solidFill>
                <a:srgbClr val="333F70"/>
              </a:solidFill>
              <a:latin typeface="Calibri (MS) Light"/>
              <a:ea typeface="Calibri (MS) Light"/>
              <a:cs typeface="Calibri (MS) Light"/>
              <a:sym typeface="Calibri (MS) Light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813482" y="8650336"/>
            <a:ext cx="8961120" cy="1774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1"/>
              </a:lnSpc>
            </a:pPr>
            <a:r>
              <a:rPr lang="en-US" sz="2499" b="1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Phase 8: Log Results</a:t>
            </a:r>
          </a:p>
          <a:p>
            <a:pPr algn="l">
              <a:lnSpc>
                <a:spcPts val="2211"/>
              </a:lnSpc>
            </a:pPr>
            <a:endParaRPr lang="en-US" sz="2499" b="1">
              <a:solidFill>
                <a:srgbClr val="333F7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l">
              <a:lnSpc>
                <a:spcPts val="2211"/>
              </a:lnSpc>
            </a:pPr>
            <a:endParaRPr lang="en-US" sz="2499" b="1">
              <a:solidFill>
                <a:srgbClr val="333F7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l">
              <a:lnSpc>
                <a:spcPts val="2211"/>
              </a:lnSpc>
            </a:pPr>
            <a:r>
              <a:rPr lang="en-US" sz="24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​​</a:t>
            </a:r>
          </a:p>
          <a:p>
            <a:pPr algn="ctr">
              <a:lnSpc>
                <a:spcPts val="2156"/>
              </a:lnSpc>
            </a:pPr>
            <a:r>
              <a:rPr lang="en-US" sz="2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​</a:t>
            </a:r>
          </a:p>
          <a:p>
            <a:pPr algn="ctr">
              <a:lnSpc>
                <a:spcPts val="2999"/>
              </a:lnSpc>
            </a:pPr>
            <a:endParaRPr lang="en-US" sz="2499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grpSp>
        <p:nvGrpSpPr>
          <p:cNvPr id="40" name="Group 40"/>
          <p:cNvGrpSpPr/>
          <p:nvPr/>
        </p:nvGrpSpPr>
        <p:grpSpPr>
          <a:xfrm>
            <a:off x="843794" y="8478886"/>
            <a:ext cx="8009930" cy="38100"/>
            <a:chOff x="0" y="0"/>
            <a:chExt cx="10679907" cy="50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0679938" cy="50800"/>
            </a:xfrm>
            <a:custGeom>
              <a:avLst/>
              <a:gdLst/>
              <a:ahLst/>
              <a:cxnLst/>
              <a:rect l="l" t="t" r="r" b="b"/>
              <a:pathLst>
                <a:path w="10679938" h="50800">
                  <a:moveTo>
                    <a:pt x="0" y="0"/>
                  </a:moveTo>
                  <a:lnTo>
                    <a:pt x="10679938" y="0"/>
                  </a:lnTo>
                  <a:lnTo>
                    <a:pt x="1067993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26A68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2" name="TextBox 42"/>
          <p:cNvSpPr txBox="1"/>
          <p:nvPr/>
        </p:nvSpPr>
        <p:spPr>
          <a:xfrm>
            <a:off x="813482" y="9059584"/>
            <a:ext cx="8961120" cy="744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87">
                <a:solidFill>
                  <a:srgbClr val="333F70"/>
                </a:solidFill>
                <a:latin typeface="Calibri (MS)"/>
                <a:ea typeface="Calibri (MS)"/>
                <a:cs typeface="Calibri (MS)"/>
                <a:sym typeface="Calibri (MS)"/>
              </a:rPr>
              <a:t>Record ETL outcomes  in etl_audit.</a:t>
            </a:r>
          </a:p>
          <a:p>
            <a:pPr algn="l">
              <a:lnSpc>
                <a:spcPts val="2625"/>
              </a:lnSpc>
            </a:pPr>
            <a:endParaRPr lang="en-US" sz="2187">
              <a:solidFill>
                <a:srgbClr val="333F7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9171365" y="8040837"/>
            <a:ext cx="4878979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87">
                <a:solidFill>
                  <a:srgbClr val="333F7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09</a:t>
            </a:r>
          </a:p>
          <a:p>
            <a:pPr algn="ctr">
              <a:lnSpc>
                <a:spcPts val="2625"/>
              </a:lnSpc>
            </a:pPr>
            <a:endParaRPr lang="en-US" sz="2187">
              <a:solidFill>
                <a:srgbClr val="333F70"/>
              </a:solidFill>
              <a:latin typeface="Calibri (MS) Light"/>
              <a:ea typeface="Calibri (MS) Light"/>
              <a:cs typeface="Calibri (MS) Light"/>
              <a:sym typeface="Calibri (MS) Light"/>
            </a:endParaRPr>
          </a:p>
        </p:txBody>
      </p:sp>
      <p:grpSp>
        <p:nvGrpSpPr>
          <p:cNvPr id="44" name="Group 44"/>
          <p:cNvGrpSpPr/>
          <p:nvPr/>
        </p:nvGrpSpPr>
        <p:grpSpPr>
          <a:xfrm>
            <a:off x="9185980" y="8478886"/>
            <a:ext cx="8009930" cy="38100"/>
            <a:chOff x="0" y="0"/>
            <a:chExt cx="10679907" cy="508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0679938" cy="50800"/>
            </a:xfrm>
            <a:custGeom>
              <a:avLst/>
              <a:gdLst/>
              <a:ahLst/>
              <a:cxnLst/>
              <a:rect l="l" t="t" r="r" b="b"/>
              <a:pathLst>
                <a:path w="10679938" h="50800">
                  <a:moveTo>
                    <a:pt x="0" y="0"/>
                  </a:moveTo>
                  <a:lnTo>
                    <a:pt x="10679938" y="0"/>
                  </a:lnTo>
                  <a:lnTo>
                    <a:pt x="1067993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26A68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6" name="TextBox 46"/>
          <p:cNvSpPr txBox="1"/>
          <p:nvPr/>
        </p:nvSpPr>
        <p:spPr>
          <a:xfrm>
            <a:off x="9166931" y="8717011"/>
            <a:ext cx="8430390" cy="1439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34"/>
              </a:lnSpc>
            </a:pPr>
            <a:r>
              <a:rPr lang="en-US" sz="2414" b="1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Phase 9: File Archival</a:t>
            </a:r>
          </a:p>
          <a:p>
            <a:pPr algn="l">
              <a:lnSpc>
                <a:spcPts val="2135"/>
              </a:lnSpc>
            </a:pPr>
            <a:endParaRPr lang="en-US" sz="2414" b="1">
              <a:solidFill>
                <a:srgbClr val="333F7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l">
              <a:lnSpc>
                <a:spcPts val="2135"/>
              </a:lnSpc>
            </a:pPr>
            <a:r>
              <a:rPr lang="en-US" sz="2414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​​</a:t>
            </a:r>
          </a:p>
          <a:p>
            <a:pPr algn="ctr">
              <a:lnSpc>
                <a:spcPts val="2082"/>
              </a:lnSpc>
            </a:pPr>
            <a:r>
              <a:rPr lang="en-US" sz="241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​</a:t>
            </a:r>
          </a:p>
          <a:p>
            <a:pPr algn="ctr">
              <a:lnSpc>
                <a:spcPts val="2897"/>
              </a:lnSpc>
            </a:pPr>
            <a:endParaRPr lang="en-US" sz="2414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9153525" y="9090071"/>
            <a:ext cx="8961120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87">
                <a:solidFill>
                  <a:srgbClr val="333F70"/>
                </a:solidFill>
                <a:latin typeface="Calibri (MS)"/>
                <a:ea typeface="Calibri (MS)"/>
                <a:cs typeface="Calibri (MS)"/>
                <a:sym typeface="Calibri (MS)"/>
              </a:rPr>
              <a:t>Automatically moves processed files, maintaining a clean source directory.</a:t>
            </a:r>
          </a:p>
          <a:p>
            <a:pPr algn="l">
              <a:lnSpc>
                <a:spcPts val="2625"/>
              </a:lnSpc>
            </a:pPr>
            <a:endParaRPr lang="en-US" sz="2187">
              <a:solidFill>
                <a:srgbClr val="333F7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50" name="Freeform 11">
            <a:extLst>
              <a:ext uri="{FF2B5EF4-FFF2-40B4-BE49-F238E27FC236}">
                <a16:creationId xmlns:a16="http://schemas.microsoft.com/office/drawing/2014/main" id="{3436F374-C8DF-CED1-01EC-9A9FE3648137}"/>
              </a:ext>
            </a:extLst>
          </p:cNvPr>
          <p:cNvSpPr/>
          <p:nvPr/>
        </p:nvSpPr>
        <p:spPr>
          <a:xfrm>
            <a:off x="6482013" y="1985211"/>
            <a:ext cx="5245417" cy="38100"/>
          </a:xfrm>
          <a:custGeom>
            <a:avLst/>
            <a:gdLst/>
            <a:ahLst/>
            <a:cxnLst/>
            <a:rect l="l" t="t" r="r" b="b"/>
            <a:pathLst>
              <a:path w="6993890" h="50800">
                <a:moveTo>
                  <a:pt x="0" y="0"/>
                </a:moveTo>
                <a:lnTo>
                  <a:pt x="6993890" y="0"/>
                </a:lnTo>
                <a:lnTo>
                  <a:pt x="6993890" y="50800"/>
                </a:lnTo>
                <a:lnTo>
                  <a:pt x="0" y="50800"/>
                </a:lnTo>
                <a:close/>
              </a:path>
            </a:pathLst>
          </a:custGeom>
          <a:solidFill>
            <a:srgbClr val="26A688"/>
          </a:solidFill>
          <a:ln w="12700">
            <a:solidFill>
              <a:srgbClr val="000000"/>
            </a:solidFill>
          </a:ln>
        </p:spPr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39896B9-8A06-95E2-437F-E95231B458E0}"/>
              </a:ext>
            </a:extLst>
          </p:cNvPr>
          <p:cNvSpPr txBox="1"/>
          <p:nvPr/>
        </p:nvSpPr>
        <p:spPr>
          <a:xfrm>
            <a:off x="4572000" y="5143500"/>
            <a:ext cx="9144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/>
                <a:ea typeface="Arial"/>
                <a:cs typeface="Arial"/>
              </a:rPr>
              <a:t>​</a:t>
            </a:r>
            <a:endParaRPr lang="en-US"/>
          </a:p>
          <a:p>
            <a:pPr algn="ctr"/>
            <a:endParaRPr lang="en-GB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97AAD5F-5A55-CF42-C905-9434497DA010}"/>
              </a:ext>
            </a:extLst>
          </p:cNvPr>
          <p:cNvSpPr txBox="1"/>
          <p:nvPr/>
        </p:nvSpPr>
        <p:spPr>
          <a:xfrm>
            <a:off x="6406816" y="1639303"/>
            <a:ext cx="1549066" cy="7540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50" dirty="0">
                <a:solidFill>
                  <a:srgbClr val="333F70"/>
                </a:solidFill>
                <a:latin typeface="Arial"/>
                <a:cs typeface="Arial"/>
              </a:rPr>
              <a:t>02</a:t>
            </a:r>
          </a:p>
          <a:p>
            <a:endParaRPr lang="en-US" sz="2150" dirty="0">
              <a:solidFill>
                <a:srgbClr val="333F7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957709" y="639366"/>
            <a:ext cx="8884890" cy="798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74"/>
              </a:lnSpc>
            </a:pPr>
            <a:r>
              <a:rPr lang="en-US" sz="4250" b="1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Key Logic Implementation</a:t>
            </a:r>
          </a:p>
          <a:p>
            <a:pPr algn="l">
              <a:lnSpc>
                <a:spcPts val="5374"/>
              </a:lnSpc>
            </a:pPr>
            <a:endParaRPr lang="en-US" sz="4250" b="1">
              <a:solidFill>
                <a:srgbClr val="333F7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l">
              <a:lnSpc>
                <a:spcPts val="5374"/>
              </a:lnSpc>
            </a:pPr>
            <a:endParaRPr lang="en-US" sz="4250" b="1">
              <a:solidFill>
                <a:srgbClr val="333F7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l">
              <a:lnSpc>
                <a:spcPts val="5374"/>
              </a:lnSpc>
            </a:pPr>
            <a:endParaRPr lang="en-US" sz="4250" b="1">
              <a:solidFill>
                <a:srgbClr val="333F7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l">
              <a:lnSpc>
                <a:spcPts val="5374"/>
              </a:lnSpc>
            </a:pPr>
            <a:endParaRPr lang="en-US" sz="4250" b="1">
              <a:solidFill>
                <a:srgbClr val="333F7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394280" y="3611931"/>
            <a:ext cx="2980901" cy="440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4"/>
              </a:lnSpc>
            </a:pPr>
            <a:r>
              <a:rPr lang="en-US" sz="2687" b="1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Incremental Load</a:t>
            </a:r>
          </a:p>
          <a:p>
            <a:pPr algn="l">
              <a:lnSpc>
                <a:spcPts val="3312"/>
              </a:lnSpc>
            </a:pPr>
            <a:endParaRPr lang="en-US" sz="2687" b="1">
              <a:solidFill>
                <a:srgbClr val="333F7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394280" y="4213049"/>
            <a:ext cx="6876397" cy="1067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0"/>
              </a:lnSpc>
            </a:pPr>
            <a:r>
              <a:rPr lang="en-US" sz="2125">
                <a:solidFill>
                  <a:srgbClr val="333F70"/>
                </a:solidFill>
                <a:latin typeface="Calibri (MS)"/>
                <a:ea typeface="Calibri (MS)"/>
                <a:cs typeface="Calibri (MS)"/>
                <a:sym typeface="Calibri (MS)"/>
              </a:rPr>
              <a:t>FactSales loads records newer than lastrundate from etl_audit.</a:t>
            </a:r>
          </a:p>
          <a:p>
            <a:pPr algn="l">
              <a:lnSpc>
                <a:spcPts val="3437"/>
              </a:lnSpc>
            </a:pPr>
            <a:endParaRPr lang="en-US" sz="2125">
              <a:solidFill>
                <a:srgbClr val="333F7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413946" y="7132311"/>
            <a:ext cx="3294277" cy="450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9"/>
              </a:lnSpc>
            </a:pPr>
            <a:r>
              <a:rPr lang="en-US" sz="3374" b="1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Inventory Logic</a:t>
            </a:r>
          </a:p>
          <a:p>
            <a:pPr algn="l">
              <a:lnSpc>
                <a:spcPts val="3312"/>
              </a:lnSpc>
            </a:pPr>
            <a:endParaRPr lang="en-US" sz="3374" b="1">
              <a:solidFill>
                <a:srgbClr val="333F7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383867" y="8329494"/>
            <a:ext cx="6876397" cy="850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0"/>
              </a:lnSpc>
            </a:pPr>
            <a:r>
              <a:rPr lang="en-US" sz="2125">
                <a:solidFill>
                  <a:srgbClr val="333F70"/>
                </a:solidFill>
                <a:latin typeface="Calibri (MS)"/>
                <a:ea typeface="Calibri (MS)"/>
                <a:cs typeface="Calibri (MS)"/>
                <a:sym typeface="Calibri (MS)"/>
              </a:rPr>
              <a:t>Custom BOH/EOH calculation in LOAD_INVENTORY procedure.</a:t>
            </a:r>
          </a:p>
          <a:p>
            <a:pPr algn="l">
              <a:lnSpc>
                <a:spcPts val="3437"/>
              </a:lnSpc>
            </a:pPr>
            <a:endParaRPr lang="en-US" sz="2125">
              <a:solidFill>
                <a:srgbClr val="333F7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385024" y="5495193"/>
            <a:ext cx="4783165" cy="450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87" b="1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Financial Transformation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85024" y="5944911"/>
            <a:ext cx="6876397" cy="527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333F70"/>
                </a:solidFill>
                <a:latin typeface="Calibri (MS)"/>
                <a:ea typeface="Calibri (MS)"/>
                <a:cs typeface="Calibri (MS)"/>
                <a:sym typeface="Calibri (MS)"/>
              </a:rPr>
              <a:t>Price conversion via USDToNPR scalar function.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526164" y="11071621"/>
            <a:ext cx="2168575" cy="474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87" b="1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Inventory Logic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26164" y="11596539"/>
            <a:ext cx="7872859" cy="449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333F70"/>
                </a:solidFill>
                <a:latin typeface="Calibri (MS)"/>
                <a:ea typeface="Calibri (MS)"/>
                <a:cs typeface="Calibri (MS)"/>
                <a:sym typeface="Calibri (MS)"/>
              </a:rPr>
              <a:t>Custom BOH/EOH calculation in LOAD_INVENTORY procedure.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94277" y="2171996"/>
            <a:ext cx="2980901" cy="440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4"/>
              </a:lnSpc>
            </a:pPr>
            <a:r>
              <a:rPr lang="en-US" sz="2687" b="1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SCD Type 2</a:t>
            </a:r>
          </a:p>
          <a:p>
            <a:pPr algn="l">
              <a:lnSpc>
                <a:spcPts val="3312"/>
              </a:lnSpc>
            </a:pPr>
            <a:endParaRPr lang="en-US" sz="2687" b="1">
              <a:solidFill>
                <a:srgbClr val="333F7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392480" y="2780013"/>
            <a:ext cx="7803466" cy="725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0"/>
              </a:lnSpc>
            </a:pPr>
            <a:r>
              <a:rPr lang="en-US" sz="2125">
                <a:solidFill>
                  <a:srgbClr val="333F70"/>
                </a:solidFill>
                <a:latin typeface="Calibri (MS)"/>
                <a:ea typeface="Calibri (MS)"/>
                <a:cs typeface="Calibri (MS)"/>
                <a:sym typeface="Calibri (MS)"/>
              </a:rPr>
              <a:t>SQL MERGE statements for historical tracking and attribute changes.</a:t>
            </a:r>
          </a:p>
          <a:p>
            <a:pPr algn="l">
              <a:lnSpc>
                <a:spcPts val="2550"/>
              </a:lnSpc>
            </a:pPr>
            <a:endParaRPr lang="en-US" sz="2125">
              <a:solidFill>
                <a:srgbClr val="333F7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749177" y="1855085"/>
            <a:ext cx="1285875" cy="1535906"/>
            <a:chOff x="0" y="0"/>
            <a:chExt cx="1714500" cy="2047875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1714500" cy="2047875"/>
            </a:xfrm>
            <a:custGeom>
              <a:avLst/>
              <a:gdLst/>
              <a:ahLst/>
              <a:cxnLst/>
              <a:rect l="l" t="t" r="r" b="b"/>
              <a:pathLst>
                <a:path w="1714500" h="2047875">
                  <a:moveTo>
                    <a:pt x="0" y="0"/>
                  </a:moveTo>
                  <a:lnTo>
                    <a:pt x="1714500" y="0"/>
                  </a:lnTo>
                  <a:lnTo>
                    <a:pt x="1714500" y="2047875"/>
                  </a:lnTo>
                  <a:lnTo>
                    <a:pt x="0" y="2047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58" b="-358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749177" y="3690672"/>
            <a:ext cx="1285875" cy="1535906"/>
            <a:chOff x="0" y="0"/>
            <a:chExt cx="1714500" cy="2047875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1714500" cy="2047875"/>
            </a:xfrm>
            <a:custGeom>
              <a:avLst/>
              <a:gdLst/>
              <a:ahLst/>
              <a:cxnLst/>
              <a:rect l="l" t="t" r="r" b="b"/>
              <a:pathLst>
                <a:path w="1714500" h="2047875">
                  <a:moveTo>
                    <a:pt x="0" y="0"/>
                  </a:moveTo>
                  <a:lnTo>
                    <a:pt x="1714500" y="0"/>
                  </a:lnTo>
                  <a:lnTo>
                    <a:pt x="1714500" y="2047875"/>
                  </a:lnTo>
                  <a:lnTo>
                    <a:pt x="0" y="2047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358" b="-358"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749177" y="5501145"/>
            <a:ext cx="1285875" cy="1512094"/>
            <a:chOff x="0" y="0"/>
            <a:chExt cx="1714500" cy="2016125"/>
          </a:xfrm>
        </p:grpSpPr>
        <p:sp>
          <p:nvSpPr>
            <p:cNvPr id="22" name="Freeform 22" descr="preencoded.png"/>
            <p:cNvSpPr/>
            <p:nvPr/>
          </p:nvSpPr>
          <p:spPr>
            <a:xfrm>
              <a:off x="0" y="0"/>
              <a:ext cx="1714500" cy="2016125"/>
            </a:xfrm>
            <a:custGeom>
              <a:avLst/>
              <a:gdLst/>
              <a:ahLst/>
              <a:cxnLst/>
              <a:rect l="l" t="t" r="r" b="b"/>
              <a:pathLst>
                <a:path w="1714500" h="2016125">
                  <a:moveTo>
                    <a:pt x="0" y="0"/>
                  </a:moveTo>
                  <a:lnTo>
                    <a:pt x="1714500" y="0"/>
                  </a:lnTo>
                  <a:lnTo>
                    <a:pt x="1714500" y="2016125"/>
                  </a:lnTo>
                  <a:lnTo>
                    <a:pt x="0" y="2016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151" b="-1151"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>
            <a:off x="761686" y="7244954"/>
            <a:ext cx="1273969" cy="1512094"/>
            <a:chOff x="0" y="0"/>
            <a:chExt cx="1698625" cy="2016125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1698625" cy="2016125"/>
            </a:xfrm>
            <a:custGeom>
              <a:avLst/>
              <a:gdLst/>
              <a:ahLst/>
              <a:cxnLst/>
              <a:rect l="l" t="t" r="r" b="b"/>
              <a:pathLst>
                <a:path w="1698625" h="2016125">
                  <a:moveTo>
                    <a:pt x="0" y="0"/>
                  </a:moveTo>
                  <a:lnTo>
                    <a:pt x="1698625" y="0"/>
                  </a:lnTo>
                  <a:lnTo>
                    <a:pt x="1698625" y="2016125"/>
                  </a:lnTo>
                  <a:lnTo>
                    <a:pt x="0" y="2016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677" b="-677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4792" y="639600"/>
            <a:ext cx="11878927" cy="6280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62"/>
              </a:lnSpc>
            </a:pPr>
            <a:r>
              <a:rPr lang="en-US" sz="4062" b="1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Design &amp; Development: Building the ETL Flow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0030" y="2190304"/>
            <a:ext cx="5484316" cy="2705249"/>
            <a:chOff x="0" y="0"/>
            <a:chExt cx="7312422" cy="3606998"/>
          </a:xfrm>
        </p:grpSpPr>
        <p:sp>
          <p:nvSpPr>
            <p:cNvPr id="4" name="Freeform 4"/>
            <p:cNvSpPr/>
            <p:nvPr/>
          </p:nvSpPr>
          <p:spPr>
            <a:xfrm>
              <a:off x="6350" y="6350"/>
              <a:ext cx="7299706" cy="3594227"/>
            </a:xfrm>
            <a:custGeom>
              <a:avLst/>
              <a:gdLst/>
              <a:ahLst/>
              <a:cxnLst/>
              <a:rect l="l" t="t" r="r" b="b"/>
              <a:pathLst>
                <a:path w="7299706" h="3594227">
                  <a:moveTo>
                    <a:pt x="0" y="115951"/>
                  </a:moveTo>
                  <a:cubicBezTo>
                    <a:pt x="0" y="51943"/>
                    <a:pt x="52070" y="0"/>
                    <a:pt x="116205" y="0"/>
                  </a:cubicBezTo>
                  <a:lnTo>
                    <a:pt x="7183501" y="0"/>
                  </a:lnTo>
                  <a:cubicBezTo>
                    <a:pt x="7247636" y="0"/>
                    <a:pt x="7299706" y="51943"/>
                    <a:pt x="7299706" y="115951"/>
                  </a:cubicBezTo>
                  <a:lnTo>
                    <a:pt x="7299706" y="3478276"/>
                  </a:lnTo>
                  <a:cubicBezTo>
                    <a:pt x="7299706" y="3542284"/>
                    <a:pt x="7247636" y="3594227"/>
                    <a:pt x="7183501" y="3594227"/>
                  </a:cubicBezTo>
                  <a:lnTo>
                    <a:pt x="116205" y="3594227"/>
                  </a:lnTo>
                  <a:cubicBezTo>
                    <a:pt x="52070" y="3594227"/>
                    <a:pt x="0" y="3542284"/>
                    <a:pt x="0" y="3478276"/>
                  </a:cubicBezTo>
                  <a:close/>
                </a:path>
              </a:pathLst>
            </a:custGeom>
            <a:solidFill>
              <a:srgbClr val="D6F5EE"/>
            </a:solidFill>
            <a:ln w="12700"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7312406" cy="3606927"/>
            </a:xfrm>
            <a:custGeom>
              <a:avLst/>
              <a:gdLst/>
              <a:ahLst/>
              <a:cxnLst/>
              <a:rect l="l" t="t" r="r" b="b"/>
              <a:pathLst>
                <a:path w="7312406" h="3606927">
                  <a:moveTo>
                    <a:pt x="0" y="122301"/>
                  </a:moveTo>
                  <a:cubicBezTo>
                    <a:pt x="0" y="54737"/>
                    <a:pt x="54864" y="0"/>
                    <a:pt x="122555" y="0"/>
                  </a:cubicBezTo>
                  <a:lnTo>
                    <a:pt x="7189851" y="0"/>
                  </a:lnTo>
                  <a:lnTo>
                    <a:pt x="7189851" y="6350"/>
                  </a:lnTo>
                  <a:lnTo>
                    <a:pt x="7189851" y="0"/>
                  </a:lnTo>
                  <a:cubicBezTo>
                    <a:pt x="7257542" y="0"/>
                    <a:pt x="7312406" y="54737"/>
                    <a:pt x="7312406" y="122301"/>
                  </a:cubicBezTo>
                  <a:lnTo>
                    <a:pt x="7306056" y="122301"/>
                  </a:lnTo>
                  <a:lnTo>
                    <a:pt x="7312406" y="122301"/>
                  </a:lnTo>
                  <a:lnTo>
                    <a:pt x="7312406" y="3484626"/>
                  </a:lnTo>
                  <a:lnTo>
                    <a:pt x="7306056" y="3484626"/>
                  </a:lnTo>
                  <a:lnTo>
                    <a:pt x="7312406" y="3484626"/>
                  </a:lnTo>
                  <a:cubicBezTo>
                    <a:pt x="7312406" y="3552190"/>
                    <a:pt x="7257542" y="3606927"/>
                    <a:pt x="7189851" y="3606927"/>
                  </a:cubicBezTo>
                  <a:lnTo>
                    <a:pt x="7189851" y="3600577"/>
                  </a:lnTo>
                  <a:lnTo>
                    <a:pt x="7189851" y="3606927"/>
                  </a:lnTo>
                  <a:lnTo>
                    <a:pt x="122555" y="3606927"/>
                  </a:lnTo>
                  <a:lnTo>
                    <a:pt x="122555" y="3600577"/>
                  </a:lnTo>
                  <a:lnTo>
                    <a:pt x="122555" y="3606927"/>
                  </a:lnTo>
                  <a:cubicBezTo>
                    <a:pt x="54864" y="3606927"/>
                    <a:pt x="0" y="3552190"/>
                    <a:pt x="0" y="3484626"/>
                  </a:cubicBezTo>
                  <a:lnTo>
                    <a:pt x="0" y="122301"/>
                  </a:lnTo>
                  <a:lnTo>
                    <a:pt x="6350" y="122301"/>
                  </a:lnTo>
                  <a:lnTo>
                    <a:pt x="0" y="122301"/>
                  </a:lnTo>
                  <a:moveTo>
                    <a:pt x="12700" y="122301"/>
                  </a:moveTo>
                  <a:lnTo>
                    <a:pt x="12700" y="3484626"/>
                  </a:lnTo>
                  <a:lnTo>
                    <a:pt x="6350" y="3484626"/>
                  </a:lnTo>
                  <a:lnTo>
                    <a:pt x="12700" y="3484626"/>
                  </a:lnTo>
                  <a:cubicBezTo>
                    <a:pt x="12700" y="3545205"/>
                    <a:pt x="61849" y="3594227"/>
                    <a:pt x="122555" y="3594227"/>
                  </a:cubicBezTo>
                  <a:lnTo>
                    <a:pt x="7189851" y="3594227"/>
                  </a:lnTo>
                  <a:cubicBezTo>
                    <a:pt x="7250557" y="3594227"/>
                    <a:pt x="7299706" y="3545078"/>
                    <a:pt x="7299706" y="3484626"/>
                  </a:cubicBezTo>
                  <a:lnTo>
                    <a:pt x="7299706" y="122301"/>
                  </a:lnTo>
                  <a:cubicBezTo>
                    <a:pt x="7299706" y="61722"/>
                    <a:pt x="7250557" y="12700"/>
                    <a:pt x="7189851" y="12700"/>
                  </a:cubicBezTo>
                  <a:lnTo>
                    <a:pt x="122555" y="12700"/>
                  </a:lnTo>
                  <a:lnTo>
                    <a:pt x="122555" y="6350"/>
                  </a:lnTo>
                  <a:lnTo>
                    <a:pt x="122555" y="12700"/>
                  </a:lnTo>
                  <a:cubicBezTo>
                    <a:pt x="61849" y="12700"/>
                    <a:pt x="12700" y="61849"/>
                    <a:pt x="12700" y="122301"/>
                  </a:cubicBezTo>
                  <a:close/>
                </a:path>
              </a:pathLst>
            </a:custGeom>
            <a:solidFill>
              <a:srgbClr val="BCDBD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941337" y="2411611"/>
            <a:ext cx="621209" cy="621209"/>
            <a:chOff x="0" y="0"/>
            <a:chExt cx="828278" cy="8282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28294" cy="828294"/>
            </a:xfrm>
            <a:custGeom>
              <a:avLst/>
              <a:gdLst/>
              <a:ahLst/>
              <a:cxnLst/>
              <a:rect l="l" t="t" r="r" b="b"/>
              <a:pathLst>
                <a:path w="828294" h="828294">
                  <a:moveTo>
                    <a:pt x="0" y="414147"/>
                  </a:moveTo>
                  <a:cubicBezTo>
                    <a:pt x="0" y="185420"/>
                    <a:pt x="185420" y="0"/>
                    <a:pt x="414147" y="0"/>
                  </a:cubicBezTo>
                  <a:cubicBezTo>
                    <a:pt x="642874" y="0"/>
                    <a:pt x="828294" y="185420"/>
                    <a:pt x="828294" y="414147"/>
                  </a:cubicBezTo>
                  <a:cubicBezTo>
                    <a:pt x="828294" y="642874"/>
                    <a:pt x="642874" y="828294"/>
                    <a:pt x="414147" y="828294"/>
                  </a:cubicBezTo>
                  <a:cubicBezTo>
                    <a:pt x="185420" y="828294"/>
                    <a:pt x="0" y="642874"/>
                    <a:pt x="0" y="414147"/>
                  </a:cubicBezTo>
                  <a:close/>
                </a:path>
              </a:pathLst>
            </a:custGeom>
            <a:solidFill>
              <a:srgbClr val="26A68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Freeform 8" descr="preencoded.png"/>
          <p:cNvSpPr/>
          <p:nvPr/>
        </p:nvSpPr>
        <p:spPr>
          <a:xfrm>
            <a:off x="1112192" y="2582466"/>
            <a:ext cx="279499" cy="279499"/>
          </a:xfrm>
          <a:custGeom>
            <a:avLst/>
            <a:gdLst/>
            <a:ahLst/>
            <a:cxnLst/>
            <a:rect l="l" t="t" r="r" b="b"/>
            <a:pathLst>
              <a:path w="279499" h="279499">
                <a:moveTo>
                  <a:pt x="0" y="0"/>
                </a:moveTo>
                <a:lnTo>
                  <a:pt x="279499" y="0"/>
                </a:lnTo>
                <a:lnTo>
                  <a:pt x="279499" y="279499"/>
                </a:lnTo>
                <a:lnTo>
                  <a:pt x="0" y="2794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41338" y="3192215"/>
            <a:ext cx="198700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1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Dynamic File Paths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1337" y="3917768"/>
            <a:ext cx="5041701" cy="331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333F70"/>
                </a:solidFill>
                <a:latin typeface="Calibri (MS)"/>
                <a:ea typeface="Calibri (MS)"/>
                <a:cs typeface="Calibri (MS)"/>
                <a:sym typeface="Calibri (MS)"/>
              </a:rPr>
              <a:t>Using SSIS variables for flexible file location management.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6401841" y="2190304"/>
            <a:ext cx="5484316" cy="2705249"/>
            <a:chOff x="0" y="0"/>
            <a:chExt cx="7312422" cy="3606998"/>
          </a:xfrm>
        </p:grpSpPr>
        <p:sp>
          <p:nvSpPr>
            <p:cNvPr id="12" name="Freeform 12"/>
            <p:cNvSpPr/>
            <p:nvPr/>
          </p:nvSpPr>
          <p:spPr>
            <a:xfrm>
              <a:off x="6350" y="6350"/>
              <a:ext cx="7299706" cy="3594227"/>
            </a:xfrm>
            <a:custGeom>
              <a:avLst/>
              <a:gdLst/>
              <a:ahLst/>
              <a:cxnLst/>
              <a:rect l="l" t="t" r="r" b="b"/>
              <a:pathLst>
                <a:path w="7299706" h="3594227">
                  <a:moveTo>
                    <a:pt x="0" y="115951"/>
                  </a:moveTo>
                  <a:cubicBezTo>
                    <a:pt x="0" y="51943"/>
                    <a:pt x="52070" y="0"/>
                    <a:pt x="116205" y="0"/>
                  </a:cubicBezTo>
                  <a:lnTo>
                    <a:pt x="7183501" y="0"/>
                  </a:lnTo>
                  <a:cubicBezTo>
                    <a:pt x="7247636" y="0"/>
                    <a:pt x="7299706" y="51943"/>
                    <a:pt x="7299706" y="115951"/>
                  </a:cubicBezTo>
                  <a:lnTo>
                    <a:pt x="7299706" y="3478276"/>
                  </a:lnTo>
                  <a:cubicBezTo>
                    <a:pt x="7299706" y="3542284"/>
                    <a:pt x="7247636" y="3594227"/>
                    <a:pt x="7183501" y="3594227"/>
                  </a:cubicBezTo>
                  <a:lnTo>
                    <a:pt x="116205" y="3594227"/>
                  </a:lnTo>
                  <a:cubicBezTo>
                    <a:pt x="52070" y="3594227"/>
                    <a:pt x="0" y="3542284"/>
                    <a:pt x="0" y="3478276"/>
                  </a:cubicBezTo>
                  <a:close/>
                </a:path>
              </a:pathLst>
            </a:custGeom>
            <a:solidFill>
              <a:srgbClr val="D6F5EE"/>
            </a:solidFill>
            <a:ln w="12700">
              <a:solidFill>
                <a:srgbClr val="000000"/>
              </a:solidFill>
            </a:ln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7312406" cy="3606927"/>
            </a:xfrm>
            <a:custGeom>
              <a:avLst/>
              <a:gdLst/>
              <a:ahLst/>
              <a:cxnLst/>
              <a:rect l="l" t="t" r="r" b="b"/>
              <a:pathLst>
                <a:path w="7312406" h="3606927">
                  <a:moveTo>
                    <a:pt x="0" y="122301"/>
                  </a:moveTo>
                  <a:cubicBezTo>
                    <a:pt x="0" y="54737"/>
                    <a:pt x="54864" y="0"/>
                    <a:pt x="122555" y="0"/>
                  </a:cubicBezTo>
                  <a:lnTo>
                    <a:pt x="7189851" y="0"/>
                  </a:lnTo>
                  <a:lnTo>
                    <a:pt x="7189851" y="6350"/>
                  </a:lnTo>
                  <a:lnTo>
                    <a:pt x="7189851" y="0"/>
                  </a:lnTo>
                  <a:cubicBezTo>
                    <a:pt x="7257542" y="0"/>
                    <a:pt x="7312406" y="54737"/>
                    <a:pt x="7312406" y="122301"/>
                  </a:cubicBezTo>
                  <a:lnTo>
                    <a:pt x="7306056" y="122301"/>
                  </a:lnTo>
                  <a:lnTo>
                    <a:pt x="7312406" y="122301"/>
                  </a:lnTo>
                  <a:lnTo>
                    <a:pt x="7312406" y="3484626"/>
                  </a:lnTo>
                  <a:lnTo>
                    <a:pt x="7306056" y="3484626"/>
                  </a:lnTo>
                  <a:lnTo>
                    <a:pt x="7312406" y="3484626"/>
                  </a:lnTo>
                  <a:cubicBezTo>
                    <a:pt x="7312406" y="3552190"/>
                    <a:pt x="7257542" y="3606927"/>
                    <a:pt x="7189851" y="3606927"/>
                  </a:cubicBezTo>
                  <a:lnTo>
                    <a:pt x="7189851" y="3600577"/>
                  </a:lnTo>
                  <a:lnTo>
                    <a:pt x="7189851" y="3606927"/>
                  </a:lnTo>
                  <a:lnTo>
                    <a:pt x="122555" y="3606927"/>
                  </a:lnTo>
                  <a:lnTo>
                    <a:pt x="122555" y="3600577"/>
                  </a:lnTo>
                  <a:lnTo>
                    <a:pt x="122555" y="3606927"/>
                  </a:lnTo>
                  <a:cubicBezTo>
                    <a:pt x="54864" y="3606927"/>
                    <a:pt x="0" y="3552190"/>
                    <a:pt x="0" y="3484626"/>
                  </a:cubicBezTo>
                  <a:lnTo>
                    <a:pt x="0" y="122301"/>
                  </a:lnTo>
                  <a:lnTo>
                    <a:pt x="6350" y="122301"/>
                  </a:lnTo>
                  <a:lnTo>
                    <a:pt x="0" y="122301"/>
                  </a:lnTo>
                  <a:moveTo>
                    <a:pt x="12700" y="122301"/>
                  </a:moveTo>
                  <a:lnTo>
                    <a:pt x="12700" y="3484626"/>
                  </a:lnTo>
                  <a:lnTo>
                    <a:pt x="6350" y="3484626"/>
                  </a:lnTo>
                  <a:lnTo>
                    <a:pt x="12700" y="3484626"/>
                  </a:lnTo>
                  <a:cubicBezTo>
                    <a:pt x="12700" y="3545205"/>
                    <a:pt x="61849" y="3594227"/>
                    <a:pt x="122555" y="3594227"/>
                  </a:cubicBezTo>
                  <a:lnTo>
                    <a:pt x="7189851" y="3594227"/>
                  </a:lnTo>
                  <a:cubicBezTo>
                    <a:pt x="7250557" y="3594227"/>
                    <a:pt x="7299706" y="3545078"/>
                    <a:pt x="7299706" y="3484626"/>
                  </a:cubicBezTo>
                  <a:lnTo>
                    <a:pt x="7299706" y="122301"/>
                  </a:lnTo>
                  <a:cubicBezTo>
                    <a:pt x="7299706" y="61722"/>
                    <a:pt x="7250557" y="12700"/>
                    <a:pt x="7189851" y="12700"/>
                  </a:cubicBezTo>
                  <a:lnTo>
                    <a:pt x="122555" y="12700"/>
                  </a:lnTo>
                  <a:lnTo>
                    <a:pt x="122555" y="6350"/>
                  </a:lnTo>
                  <a:lnTo>
                    <a:pt x="122555" y="12700"/>
                  </a:lnTo>
                  <a:cubicBezTo>
                    <a:pt x="61849" y="12700"/>
                    <a:pt x="12700" y="61849"/>
                    <a:pt x="12700" y="122301"/>
                  </a:cubicBezTo>
                  <a:close/>
                </a:path>
              </a:pathLst>
            </a:custGeom>
            <a:solidFill>
              <a:srgbClr val="BCDBD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6623149" y="2411611"/>
            <a:ext cx="621209" cy="621209"/>
            <a:chOff x="0" y="0"/>
            <a:chExt cx="828278" cy="82827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28294" cy="828294"/>
            </a:xfrm>
            <a:custGeom>
              <a:avLst/>
              <a:gdLst/>
              <a:ahLst/>
              <a:cxnLst/>
              <a:rect l="l" t="t" r="r" b="b"/>
              <a:pathLst>
                <a:path w="828294" h="828294">
                  <a:moveTo>
                    <a:pt x="0" y="414147"/>
                  </a:moveTo>
                  <a:cubicBezTo>
                    <a:pt x="0" y="185420"/>
                    <a:pt x="185420" y="0"/>
                    <a:pt x="414147" y="0"/>
                  </a:cubicBezTo>
                  <a:cubicBezTo>
                    <a:pt x="642874" y="0"/>
                    <a:pt x="828294" y="185420"/>
                    <a:pt x="828294" y="414147"/>
                  </a:cubicBezTo>
                  <a:cubicBezTo>
                    <a:pt x="828294" y="642874"/>
                    <a:pt x="642874" y="828294"/>
                    <a:pt x="414147" y="828294"/>
                  </a:cubicBezTo>
                  <a:cubicBezTo>
                    <a:pt x="185420" y="828294"/>
                    <a:pt x="0" y="642874"/>
                    <a:pt x="0" y="414147"/>
                  </a:cubicBezTo>
                  <a:close/>
                </a:path>
              </a:pathLst>
            </a:custGeom>
            <a:solidFill>
              <a:srgbClr val="26A68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6" name="Freeform 16" descr="preencoded.png"/>
          <p:cNvSpPr/>
          <p:nvPr/>
        </p:nvSpPr>
        <p:spPr>
          <a:xfrm>
            <a:off x="6794004" y="2582466"/>
            <a:ext cx="279499" cy="279499"/>
          </a:xfrm>
          <a:custGeom>
            <a:avLst/>
            <a:gdLst/>
            <a:ahLst/>
            <a:cxnLst/>
            <a:rect l="l" t="t" r="r" b="b"/>
            <a:pathLst>
              <a:path w="279499" h="279499">
                <a:moveTo>
                  <a:pt x="0" y="0"/>
                </a:moveTo>
                <a:lnTo>
                  <a:pt x="279498" y="0"/>
                </a:lnTo>
                <a:lnTo>
                  <a:pt x="279498" y="279499"/>
                </a:lnTo>
                <a:lnTo>
                  <a:pt x="0" y="279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6623149" y="3192215"/>
            <a:ext cx="250760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1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Foreach Loop Container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23149" y="3917768"/>
            <a:ext cx="5041701" cy="655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333F70"/>
                </a:solidFill>
                <a:latin typeface="Calibri (MS)"/>
                <a:ea typeface="Calibri (MS)"/>
                <a:cs typeface="Calibri (MS)"/>
                <a:sym typeface="Calibri (MS)"/>
              </a:rPr>
              <a:t>Iterating through files for each data feed (customer, product, sales).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2083654" y="2190304"/>
            <a:ext cx="5484316" cy="2705249"/>
            <a:chOff x="0" y="0"/>
            <a:chExt cx="7312422" cy="3606998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7299706" cy="3594227"/>
            </a:xfrm>
            <a:custGeom>
              <a:avLst/>
              <a:gdLst/>
              <a:ahLst/>
              <a:cxnLst/>
              <a:rect l="l" t="t" r="r" b="b"/>
              <a:pathLst>
                <a:path w="7299706" h="3594227">
                  <a:moveTo>
                    <a:pt x="0" y="115951"/>
                  </a:moveTo>
                  <a:cubicBezTo>
                    <a:pt x="0" y="51943"/>
                    <a:pt x="52070" y="0"/>
                    <a:pt x="116205" y="0"/>
                  </a:cubicBezTo>
                  <a:lnTo>
                    <a:pt x="7183501" y="0"/>
                  </a:lnTo>
                  <a:cubicBezTo>
                    <a:pt x="7247636" y="0"/>
                    <a:pt x="7299706" y="51943"/>
                    <a:pt x="7299706" y="115951"/>
                  </a:cubicBezTo>
                  <a:lnTo>
                    <a:pt x="7299706" y="3478276"/>
                  </a:lnTo>
                  <a:cubicBezTo>
                    <a:pt x="7299706" y="3542284"/>
                    <a:pt x="7247636" y="3594227"/>
                    <a:pt x="7183501" y="3594227"/>
                  </a:cubicBezTo>
                  <a:lnTo>
                    <a:pt x="116205" y="3594227"/>
                  </a:lnTo>
                  <a:cubicBezTo>
                    <a:pt x="52070" y="3594227"/>
                    <a:pt x="0" y="3542284"/>
                    <a:pt x="0" y="3478276"/>
                  </a:cubicBezTo>
                  <a:close/>
                </a:path>
              </a:pathLst>
            </a:custGeom>
            <a:solidFill>
              <a:srgbClr val="D6F5EE"/>
            </a:solidFill>
            <a:ln w="12700">
              <a:solidFill>
                <a:srgbClr val="000000"/>
              </a:solidFill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7312406" cy="3606927"/>
            </a:xfrm>
            <a:custGeom>
              <a:avLst/>
              <a:gdLst/>
              <a:ahLst/>
              <a:cxnLst/>
              <a:rect l="l" t="t" r="r" b="b"/>
              <a:pathLst>
                <a:path w="7312406" h="3606927">
                  <a:moveTo>
                    <a:pt x="0" y="122301"/>
                  </a:moveTo>
                  <a:cubicBezTo>
                    <a:pt x="0" y="54737"/>
                    <a:pt x="54864" y="0"/>
                    <a:pt x="122555" y="0"/>
                  </a:cubicBezTo>
                  <a:lnTo>
                    <a:pt x="7189851" y="0"/>
                  </a:lnTo>
                  <a:lnTo>
                    <a:pt x="7189851" y="6350"/>
                  </a:lnTo>
                  <a:lnTo>
                    <a:pt x="7189851" y="0"/>
                  </a:lnTo>
                  <a:cubicBezTo>
                    <a:pt x="7257542" y="0"/>
                    <a:pt x="7312406" y="54737"/>
                    <a:pt x="7312406" y="122301"/>
                  </a:cubicBezTo>
                  <a:lnTo>
                    <a:pt x="7306056" y="122301"/>
                  </a:lnTo>
                  <a:lnTo>
                    <a:pt x="7312406" y="122301"/>
                  </a:lnTo>
                  <a:lnTo>
                    <a:pt x="7312406" y="3484626"/>
                  </a:lnTo>
                  <a:lnTo>
                    <a:pt x="7306056" y="3484626"/>
                  </a:lnTo>
                  <a:lnTo>
                    <a:pt x="7312406" y="3484626"/>
                  </a:lnTo>
                  <a:cubicBezTo>
                    <a:pt x="7312406" y="3552190"/>
                    <a:pt x="7257542" y="3606927"/>
                    <a:pt x="7189851" y="3606927"/>
                  </a:cubicBezTo>
                  <a:lnTo>
                    <a:pt x="7189851" y="3600577"/>
                  </a:lnTo>
                  <a:lnTo>
                    <a:pt x="7189851" y="3606927"/>
                  </a:lnTo>
                  <a:lnTo>
                    <a:pt x="122555" y="3606927"/>
                  </a:lnTo>
                  <a:lnTo>
                    <a:pt x="122555" y="3600577"/>
                  </a:lnTo>
                  <a:lnTo>
                    <a:pt x="122555" y="3606927"/>
                  </a:lnTo>
                  <a:cubicBezTo>
                    <a:pt x="54864" y="3606927"/>
                    <a:pt x="0" y="3552190"/>
                    <a:pt x="0" y="3484626"/>
                  </a:cubicBezTo>
                  <a:lnTo>
                    <a:pt x="0" y="122301"/>
                  </a:lnTo>
                  <a:lnTo>
                    <a:pt x="6350" y="122301"/>
                  </a:lnTo>
                  <a:lnTo>
                    <a:pt x="0" y="122301"/>
                  </a:lnTo>
                  <a:moveTo>
                    <a:pt x="12700" y="122301"/>
                  </a:moveTo>
                  <a:lnTo>
                    <a:pt x="12700" y="3484626"/>
                  </a:lnTo>
                  <a:lnTo>
                    <a:pt x="6350" y="3484626"/>
                  </a:lnTo>
                  <a:lnTo>
                    <a:pt x="12700" y="3484626"/>
                  </a:lnTo>
                  <a:cubicBezTo>
                    <a:pt x="12700" y="3545205"/>
                    <a:pt x="61849" y="3594227"/>
                    <a:pt x="122555" y="3594227"/>
                  </a:cubicBezTo>
                  <a:lnTo>
                    <a:pt x="7189851" y="3594227"/>
                  </a:lnTo>
                  <a:cubicBezTo>
                    <a:pt x="7250557" y="3594227"/>
                    <a:pt x="7299706" y="3545078"/>
                    <a:pt x="7299706" y="3484626"/>
                  </a:cubicBezTo>
                  <a:lnTo>
                    <a:pt x="7299706" y="122301"/>
                  </a:lnTo>
                  <a:cubicBezTo>
                    <a:pt x="7299706" y="61722"/>
                    <a:pt x="7250557" y="12700"/>
                    <a:pt x="7189851" y="12700"/>
                  </a:cubicBezTo>
                  <a:lnTo>
                    <a:pt x="122555" y="12700"/>
                  </a:lnTo>
                  <a:lnTo>
                    <a:pt x="122555" y="6350"/>
                  </a:lnTo>
                  <a:lnTo>
                    <a:pt x="122555" y="12700"/>
                  </a:lnTo>
                  <a:cubicBezTo>
                    <a:pt x="61849" y="12700"/>
                    <a:pt x="12700" y="61849"/>
                    <a:pt x="12700" y="122301"/>
                  </a:cubicBezTo>
                  <a:close/>
                </a:path>
              </a:pathLst>
            </a:custGeom>
            <a:solidFill>
              <a:srgbClr val="BCDBD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2" name="Group 22"/>
          <p:cNvGrpSpPr/>
          <p:nvPr/>
        </p:nvGrpSpPr>
        <p:grpSpPr>
          <a:xfrm>
            <a:off x="12304960" y="2411611"/>
            <a:ext cx="621209" cy="621209"/>
            <a:chOff x="0" y="0"/>
            <a:chExt cx="828278" cy="82827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28294" cy="828294"/>
            </a:xfrm>
            <a:custGeom>
              <a:avLst/>
              <a:gdLst/>
              <a:ahLst/>
              <a:cxnLst/>
              <a:rect l="l" t="t" r="r" b="b"/>
              <a:pathLst>
                <a:path w="828294" h="828294">
                  <a:moveTo>
                    <a:pt x="0" y="414147"/>
                  </a:moveTo>
                  <a:cubicBezTo>
                    <a:pt x="0" y="185420"/>
                    <a:pt x="185420" y="0"/>
                    <a:pt x="414147" y="0"/>
                  </a:cubicBezTo>
                  <a:cubicBezTo>
                    <a:pt x="642874" y="0"/>
                    <a:pt x="828294" y="185420"/>
                    <a:pt x="828294" y="414147"/>
                  </a:cubicBezTo>
                  <a:cubicBezTo>
                    <a:pt x="828294" y="642874"/>
                    <a:pt x="642874" y="828294"/>
                    <a:pt x="414147" y="828294"/>
                  </a:cubicBezTo>
                  <a:cubicBezTo>
                    <a:pt x="185420" y="828294"/>
                    <a:pt x="0" y="642874"/>
                    <a:pt x="0" y="414147"/>
                  </a:cubicBezTo>
                  <a:close/>
                </a:path>
              </a:pathLst>
            </a:custGeom>
            <a:solidFill>
              <a:srgbClr val="26A68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4" name="Freeform 24" descr="preencoded.png"/>
          <p:cNvSpPr/>
          <p:nvPr/>
        </p:nvSpPr>
        <p:spPr>
          <a:xfrm>
            <a:off x="12475815" y="2582466"/>
            <a:ext cx="279499" cy="279499"/>
          </a:xfrm>
          <a:custGeom>
            <a:avLst/>
            <a:gdLst/>
            <a:ahLst/>
            <a:cxnLst/>
            <a:rect l="l" t="t" r="r" b="b"/>
            <a:pathLst>
              <a:path w="279499" h="279499">
                <a:moveTo>
                  <a:pt x="0" y="0"/>
                </a:moveTo>
                <a:lnTo>
                  <a:pt x="279499" y="0"/>
                </a:lnTo>
                <a:lnTo>
                  <a:pt x="279499" y="279499"/>
                </a:lnTo>
                <a:lnTo>
                  <a:pt x="0" y="2794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666" b="-1666"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2304960" y="3192215"/>
            <a:ext cx="504170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1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Derived Column Transformation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304960" y="3601939"/>
            <a:ext cx="5041701" cy="331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333F70"/>
                </a:solidFill>
                <a:latin typeface="Calibri (MS)"/>
                <a:ea typeface="Calibri (MS)"/>
                <a:cs typeface="Calibri (MS)"/>
                <a:sym typeface="Calibri (MS)"/>
              </a:rPr>
              <a:t>Adding metadata and performing data manipulations.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720030" y="5093046"/>
            <a:ext cx="5469277" cy="2381549"/>
            <a:chOff x="0" y="0"/>
            <a:chExt cx="7312422" cy="3175397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7299706" cy="3162681"/>
            </a:xfrm>
            <a:custGeom>
              <a:avLst/>
              <a:gdLst/>
              <a:ahLst/>
              <a:cxnLst/>
              <a:rect l="l" t="t" r="r" b="b"/>
              <a:pathLst>
                <a:path w="7299706" h="3162681">
                  <a:moveTo>
                    <a:pt x="0" y="115951"/>
                  </a:moveTo>
                  <a:cubicBezTo>
                    <a:pt x="0" y="51943"/>
                    <a:pt x="52070" y="0"/>
                    <a:pt x="116205" y="0"/>
                  </a:cubicBezTo>
                  <a:lnTo>
                    <a:pt x="7183501" y="0"/>
                  </a:lnTo>
                  <a:cubicBezTo>
                    <a:pt x="7247636" y="0"/>
                    <a:pt x="7299706" y="51943"/>
                    <a:pt x="7299706" y="115951"/>
                  </a:cubicBezTo>
                  <a:lnTo>
                    <a:pt x="7299706" y="3046730"/>
                  </a:lnTo>
                  <a:cubicBezTo>
                    <a:pt x="7299706" y="3110738"/>
                    <a:pt x="7247636" y="3162681"/>
                    <a:pt x="7183501" y="3162681"/>
                  </a:cubicBezTo>
                  <a:lnTo>
                    <a:pt x="116205" y="3162681"/>
                  </a:lnTo>
                  <a:cubicBezTo>
                    <a:pt x="52070" y="3162681"/>
                    <a:pt x="0" y="3110738"/>
                    <a:pt x="0" y="3046730"/>
                  </a:cubicBezTo>
                  <a:close/>
                </a:path>
              </a:pathLst>
            </a:custGeom>
            <a:solidFill>
              <a:srgbClr val="D6F5EE"/>
            </a:solidFill>
            <a:ln w="12700">
              <a:solidFill>
                <a:srgbClr val="000000"/>
              </a:solidFill>
            </a:ln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7312406" cy="3175381"/>
            </a:xfrm>
            <a:custGeom>
              <a:avLst/>
              <a:gdLst/>
              <a:ahLst/>
              <a:cxnLst/>
              <a:rect l="l" t="t" r="r" b="b"/>
              <a:pathLst>
                <a:path w="7312406" h="3175381">
                  <a:moveTo>
                    <a:pt x="0" y="122301"/>
                  </a:moveTo>
                  <a:cubicBezTo>
                    <a:pt x="0" y="54737"/>
                    <a:pt x="54864" y="0"/>
                    <a:pt x="122555" y="0"/>
                  </a:cubicBezTo>
                  <a:lnTo>
                    <a:pt x="7189851" y="0"/>
                  </a:lnTo>
                  <a:lnTo>
                    <a:pt x="7189851" y="6350"/>
                  </a:lnTo>
                  <a:lnTo>
                    <a:pt x="7189851" y="0"/>
                  </a:lnTo>
                  <a:cubicBezTo>
                    <a:pt x="7257542" y="0"/>
                    <a:pt x="7312406" y="54737"/>
                    <a:pt x="7312406" y="122301"/>
                  </a:cubicBezTo>
                  <a:lnTo>
                    <a:pt x="7306056" y="122301"/>
                  </a:lnTo>
                  <a:lnTo>
                    <a:pt x="7312406" y="122301"/>
                  </a:lnTo>
                  <a:lnTo>
                    <a:pt x="7312406" y="3053080"/>
                  </a:lnTo>
                  <a:lnTo>
                    <a:pt x="7306056" y="3053080"/>
                  </a:lnTo>
                  <a:lnTo>
                    <a:pt x="7312406" y="3053080"/>
                  </a:lnTo>
                  <a:cubicBezTo>
                    <a:pt x="7312406" y="3120644"/>
                    <a:pt x="7257542" y="3175381"/>
                    <a:pt x="7189851" y="3175381"/>
                  </a:cubicBezTo>
                  <a:lnTo>
                    <a:pt x="7189851" y="3169031"/>
                  </a:lnTo>
                  <a:lnTo>
                    <a:pt x="7189851" y="3175381"/>
                  </a:lnTo>
                  <a:lnTo>
                    <a:pt x="122555" y="3175381"/>
                  </a:lnTo>
                  <a:lnTo>
                    <a:pt x="122555" y="3169031"/>
                  </a:lnTo>
                  <a:lnTo>
                    <a:pt x="122555" y="3175381"/>
                  </a:lnTo>
                  <a:cubicBezTo>
                    <a:pt x="54864" y="3175381"/>
                    <a:pt x="0" y="3120644"/>
                    <a:pt x="0" y="3053080"/>
                  </a:cubicBezTo>
                  <a:lnTo>
                    <a:pt x="0" y="122301"/>
                  </a:lnTo>
                  <a:lnTo>
                    <a:pt x="6350" y="122301"/>
                  </a:lnTo>
                  <a:lnTo>
                    <a:pt x="0" y="122301"/>
                  </a:lnTo>
                  <a:moveTo>
                    <a:pt x="12700" y="122301"/>
                  </a:moveTo>
                  <a:lnTo>
                    <a:pt x="12700" y="3053080"/>
                  </a:lnTo>
                  <a:lnTo>
                    <a:pt x="6350" y="3053080"/>
                  </a:lnTo>
                  <a:lnTo>
                    <a:pt x="12700" y="3053080"/>
                  </a:lnTo>
                  <a:cubicBezTo>
                    <a:pt x="12700" y="3113659"/>
                    <a:pt x="61849" y="3162681"/>
                    <a:pt x="122555" y="3162681"/>
                  </a:cubicBezTo>
                  <a:lnTo>
                    <a:pt x="7189851" y="3162681"/>
                  </a:lnTo>
                  <a:cubicBezTo>
                    <a:pt x="7250557" y="3162681"/>
                    <a:pt x="7299706" y="3113532"/>
                    <a:pt x="7299706" y="3053080"/>
                  </a:cubicBezTo>
                  <a:lnTo>
                    <a:pt x="7299706" y="122301"/>
                  </a:lnTo>
                  <a:cubicBezTo>
                    <a:pt x="7299706" y="61722"/>
                    <a:pt x="7250557" y="12700"/>
                    <a:pt x="7189851" y="12700"/>
                  </a:cubicBezTo>
                  <a:lnTo>
                    <a:pt x="122555" y="12700"/>
                  </a:lnTo>
                  <a:lnTo>
                    <a:pt x="122555" y="6350"/>
                  </a:lnTo>
                  <a:lnTo>
                    <a:pt x="122555" y="12700"/>
                  </a:lnTo>
                  <a:cubicBezTo>
                    <a:pt x="61849" y="12700"/>
                    <a:pt x="12700" y="61849"/>
                    <a:pt x="12700" y="122301"/>
                  </a:cubicBezTo>
                  <a:close/>
                </a:path>
              </a:pathLst>
            </a:custGeom>
            <a:solidFill>
              <a:srgbClr val="BCDBD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0" name="Group 30"/>
          <p:cNvGrpSpPr/>
          <p:nvPr/>
        </p:nvGrpSpPr>
        <p:grpSpPr>
          <a:xfrm>
            <a:off x="941337" y="5224118"/>
            <a:ext cx="621209" cy="621209"/>
            <a:chOff x="0" y="0"/>
            <a:chExt cx="828278" cy="82827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28294" cy="828294"/>
            </a:xfrm>
            <a:custGeom>
              <a:avLst/>
              <a:gdLst/>
              <a:ahLst/>
              <a:cxnLst/>
              <a:rect l="l" t="t" r="r" b="b"/>
              <a:pathLst>
                <a:path w="828294" h="828294">
                  <a:moveTo>
                    <a:pt x="0" y="414147"/>
                  </a:moveTo>
                  <a:cubicBezTo>
                    <a:pt x="0" y="185420"/>
                    <a:pt x="185420" y="0"/>
                    <a:pt x="414147" y="0"/>
                  </a:cubicBezTo>
                  <a:cubicBezTo>
                    <a:pt x="642874" y="0"/>
                    <a:pt x="828294" y="185420"/>
                    <a:pt x="828294" y="414147"/>
                  </a:cubicBezTo>
                  <a:cubicBezTo>
                    <a:pt x="828294" y="642874"/>
                    <a:pt x="642874" y="828294"/>
                    <a:pt x="414147" y="828294"/>
                  </a:cubicBezTo>
                  <a:cubicBezTo>
                    <a:pt x="185420" y="828294"/>
                    <a:pt x="0" y="642874"/>
                    <a:pt x="0" y="414147"/>
                  </a:cubicBezTo>
                  <a:close/>
                </a:path>
              </a:pathLst>
            </a:custGeom>
            <a:solidFill>
              <a:srgbClr val="26A68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2" name="Freeform 32" descr="preencoded.png"/>
          <p:cNvSpPr/>
          <p:nvPr/>
        </p:nvSpPr>
        <p:spPr>
          <a:xfrm>
            <a:off x="1112192" y="5440091"/>
            <a:ext cx="279499" cy="279499"/>
          </a:xfrm>
          <a:custGeom>
            <a:avLst/>
            <a:gdLst/>
            <a:ahLst/>
            <a:cxnLst/>
            <a:rect l="l" t="t" r="r" b="b"/>
            <a:pathLst>
              <a:path w="279499" h="279499">
                <a:moveTo>
                  <a:pt x="0" y="0"/>
                </a:moveTo>
                <a:lnTo>
                  <a:pt x="279499" y="0"/>
                </a:lnTo>
                <a:lnTo>
                  <a:pt x="279499" y="279499"/>
                </a:lnTo>
                <a:lnTo>
                  <a:pt x="0" y="2794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5000" b="-5000"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941337" y="6094959"/>
            <a:ext cx="204445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1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OLE DB Destination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41337" y="6790433"/>
            <a:ext cx="5041701" cy="331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333F70"/>
                </a:solidFill>
                <a:latin typeface="Calibri (MS)"/>
                <a:ea typeface="Calibri (MS)"/>
                <a:cs typeface="Calibri (MS)"/>
                <a:sym typeface="Calibri (MS)"/>
              </a:rPr>
              <a:t>Efficiently loading data into staging tables.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6401841" y="5093047"/>
            <a:ext cx="5484316" cy="2381548"/>
            <a:chOff x="0" y="0"/>
            <a:chExt cx="7312422" cy="3175397"/>
          </a:xfrm>
        </p:grpSpPr>
        <p:sp>
          <p:nvSpPr>
            <p:cNvPr id="36" name="Freeform 36"/>
            <p:cNvSpPr/>
            <p:nvPr/>
          </p:nvSpPr>
          <p:spPr>
            <a:xfrm>
              <a:off x="6350" y="6350"/>
              <a:ext cx="7299706" cy="3162681"/>
            </a:xfrm>
            <a:custGeom>
              <a:avLst/>
              <a:gdLst/>
              <a:ahLst/>
              <a:cxnLst/>
              <a:rect l="l" t="t" r="r" b="b"/>
              <a:pathLst>
                <a:path w="7299706" h="3162681">
                  <a:moveTo>
                    <a:pt x="0" y="115951"/>
                  </a:moveTo>
                  <a:cubicBezTo>
                    <a:pt x="0" y="51943"/>
                    <a:pt x="52070" y="0"/>
                    <a:pt x="116205" y="0"/>
                  </a:cubicBezTo>
                  <a:lnTo>
                    <a:pt x="7183501" y="0"/>
                  </a:lnTo>
                  <a:cubicBezTo>
                    <a:pt x="7247636" y="0"/>
                    <a:pt x="7299706" y="51943"/>
                    <a:pt x="7299706" y="115951"/>
                  </a:cubicBezTo>
                  <a:lnTo>
                    <a:pt x="7299706" y="3046730"/>
                  </a:lnTo>
                  <a:cubicBezTo>
                    <a:pt x="7299706" y="3110738"/>
                    <a:pt x="7247636" y="3162681"/>
                    <a:pt x="7183501" y="3162681"/>
                  </a:cubicBezTo>
                  <a:lnTo>
                    <a:pt x="116205" y="3162681"/>
                  </a:lnTo>
                  <a:cubicBezTo>
                    <a:pt x="52070" y="3162681"/>
                    <a:pt x="0" y="3110738"/>
                    <a:pt x="0" y="3046730"/>
                  </a:cubicBezTo>
                  <a:close/>
                </a:path>
              </a:pathLst>
            </a:custGeom>
            <a:solidFill>
              <a:srgbClr val="D6F5EE"/>
            </a:solidFill>
            <a:ln w="12700">
              <a:solidFill>
                <a:srgbClr val="000000"/>
              </a:solidFill>
            </a:ln>
          </p:spPr>
        </p:sp>
        <p:sp>
          <p:nvSpPr>
            <p:cNvPr id="37" name="Freeform 37"/>
            <p:cNvSpPr/>
            <p:nvPr/>
          </p:nvSpPr>
          <p:spPr>
            <a:xfrm>
              <a:off x="0" y="0"/>
              <a:ext cx="7312406" cy="3175381"/>
            </a:xfrm>
            <a:custGeom>
              <a:avLst/>
              <a:gdLst/>
              <a:ahLst/>
              <a:cxnLst/>
              <a:rect l="l" t="t" r="r" b="b"/>
              <a:pathLst>
                <a:path w="7312406" h="3175381">
                  <a:moveTo>
                    <a:pt x="0" y="122301"/>
                  </a:moveTo>
                  <a:cubicBezTo>
                    <a:pt x="0" y="54737"/>
                    <a:pt x="54864" y="0"/>
                    <a:pt x="122555" y="0"/>
                  </a:cubicBezTo>
                  <a:lnTo>
                    <a:pt x="7189851" y="0"/>
                  </a:lnTo>
                  <a:lnTo>
                    <a:pt x="7189851" y="6350"/>
                  </a:lnTo>
                  <a:lnTo>
                    <a:pt x="7189851" y="0"/>
                  </a:lnTo>
                  <a:cubicBezTo>
                    <a:pt x="7257542" y="0"/>
                    <a:pt x="7312406" y="54737"/>
                    <a:pt x="7312406" y="122301"/>
                  </a:cubicBezTo>
                  <a:lnTo>
                    <a:pt x="7306056" y="122301"/>
                  </a:lnTo>
                  <a:lnTo>
                    <a:pt x="7312406" y="122301"/>
                  </a:lnTo>
                  <a:lnTo>
                    <a:pt x="7312406" y="3053080"/>
                  </a:lnTo>
                  <a:lnTo>
                    <a:pt x="7306056" y="3053080"/>
                  </a:lnTo>
                  <a:lnTo>
                    <a:pt x="7312406" y="3053080"/>
                  </a:lnTo>
                  <a:cubicBezTo>
                    <a:pt x="7312406" y="3120644"/>
                    <a:pt x="7257542" y="3175381"/>
                    <a:pt x="7189851" y="3175381"/>
                  </a:cubicBezTo>
                  <a:lnTo>
                    <a:pt x="7189851" y="3169031"/>
                  </a:lnTo>
                  <a:lnTo>
                    <a:pt x="7189851" y="3175381"/>
                  </a:lnTo>
                  <a:lnTo>
                    <a:pt x="122555" y="3175381"/>
                  </a:lnTo>
                  <a:lnTo>
                    <a:pt x="122555" y="3169031"/>
                  </a:lnTo>
                  <a:lnTo>
                    <a:pt x="122555" y="3175381"/>
                  </a:lnTo>
                  <a:cubicBezTo>
                    <a:pt x="54864" y="3175381"/>
                    <a:pt x="0" y="3120644"/>
                    <a:pt x="0" y="3053080"/>
                  </a:cubicBezTo>
                  <a:lnTo>
                    <a:pt x="0" y="122301"/>
                  </a:lnTo>
                  <a:lnTo>
                    <a:pt x="6350" y="122301"/>
                  </a:lnTo>
                  <a:lnTo>
                    <a:pt x="0" y="122301"/>
                  </a:lnTo>
                  <a:moveTo>
                    <a:pt x="12700" y="122301"/>
                  </a:moveTo>
                  <a:lnTo>
                    <a:pt x="12700" y="3053080"/>
                  </a:lnTo>
                  <a:lnTo>
                    <a:pt x="6350" y="3053080"/>
                  </a:lnTo>
                  <a:lnTo>
                    <a:pt x="12700" y="3053080"/>
                  </a:lnTo>
                  <a:cubicBezTo>
                    <a:pt x="12700" y="3113659"/>
                    <a:pt x="61849" y="3162681"/>
                    <a:pt x="122555" y="3162681"/>
                  </a:cubicBezTo>
                  <a:lnTo>
                    <a:pt x="7189851" y="3162681"/>
                  </a:lnTo>
                  <a:cubicBezTo>
                    <a:pt x="7250557" y="3162681"/>
                    <a:pt x="7299706" y="3113532"/>
                    <a:pt x="7299706" y="3053080"/>
                  </a:cubicBezTo>
                  <a:lnTo>
                    <a:pt x="7299706" y="122301"/>
                  </a:lnTo>
                  <a:cubicBezTo>
                    <a:pt x="7299706" y="61722"/>
                    <a:pt x="7250557" y="12700"/>
                    <a:pt x="7189851" y="12700"/>
                  </a:cubicBezTo>
                  <a:lnTo>
                    <a:pt x="122555" y="12700"/>
                  </a:lnTo>
                  <a:lnTo>
                    <a:pt x="122555" y="6350"/>
                  </a:lnTo>
                  <a:lnTo>
                    <a:pt x="122555" y="12700"/>
                  </a:lnTo>
                  <a:cubicBezTo>
                    <a:pt x="61849" y="12700"/>
                    <a:pt x="12700" y="61849"/>
                    <a:pt x="12700" y="122301"/>
                  </a:cubicBezTo>
                  <a:close/>
                </a:path>
              </a:pathLst>
            </a:custGeom>
            <a:solidFill>
              <a:srgbClr val="BCDBD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8" name="Group 38"/>
          <p:cNvGrpSpPr/>
          <p:nvPr/>
        </p:nvGrpSpPr>
        <p:grpSpPr>
          <a:xfrm>
            <a:off x="6623149" y="5314355"/>
            <a:ext cx="621209" cy="621209"/>
            <a:chOff x="0" y="0"/>
            <a:chExt cx="828278" cy="828278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28294" cy="828294"/>
            </a:xfrm>
            <a:custGeom>
              <a:avLst/>
              <a:gdLst/>
              <a:ahLst/>
              <a:cxnLst/>
              <a:rect l="l" t="t" r="r" b="b"/>
              <a:pathLst>
                <a:path w="828294" h="828294">
                  <a:moveTo>
                    <a:pt x="0" y="414147"/>
                  </a:moveTo>
                  <a:cubicBezTo>
                    <a:pt x="0" y="185420"/>
                    <a:pt x="185420" y="0"/>
                    <a:pt x="414147" y="0"/>
                  </a:cubicBezTo>
                  <a:cubicBezTo>
                    <a:pt x="642874" y="0"/>
                    <a:pt x="828294" y="185420"/>
                    <a:pt x="828294" y="414147"/>
                  </a:cubicBezTo>
                  <a:cubicBezTo>
                    <a:pt x="828294" y="642874"/>
                    <a:pt x="642874" y="828294"/>
                    <a:pt x="414147" y="828294"/>
                  </a:cubicBezTo>
                  <a:cubicBezTo>
                    <a:pt x="185420" y="828294"/>
                    <a:pt x="0" y="642874"/>
                    <a:pt x="0" y="414147"/>
                  </a:cubicBezTo>
                  <a:close/>
                </a:path>
              </a:pathLst>
            </a:custGeom>
            <a:solidFill>
              <a:srgbClr val="26A68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0" name="Freeform 40" descr="preencoded.png"/>
          <p:cNvSpPr/>
          <p:nvPr/>
        </p:nvSpPr>
        <p:spPr>
          <a:xfrm>
            <a:off x="6794004" y="5485210"/>
            <a:ext cx="279499" cy="279499"/>
          </a:xfrm>
          <a:custGeom>
            <a:avLst/>
            <a:gdLst/>
            <a:ahLst/>
            <a:cxnLst/>
            <a:rect l="l" t="t" r="r" b="b"/>
            <a:pathLst>
              <a:path w="279499" h="279499">
                <a:moveTo>
                  <a:pt x="0" y="0"/>
                </a:moveTo>
                <a:lnTo>
                  <a:pt x="279498" y="0"/>
                </a:lnTo>
                <a:lnTo>
                  <a:pt x="279498" y="279499"/>
                </a:lnTo>
                <a:lnTo>
                  <a:pt x="0" y="2794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41" name="TextBox 41"/>
          <p:cNvSpPr txBox="1"/>
          <p:nvPr/>
        </p:nvSpPr>
        <p:spPr>
          <a:xfrm>
            <a:off x="6623149" y="6094959"/>
            <a:ext cx="232975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1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MERGE Logic for SCD2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623149" y="6790433"/>
            <a:ext cx="5041701" cy="655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333F70"/>
                </a:solidFill>
                <a:latin typeface="Calibri (MS)"/>
                <a:ea typeface="Calibri (MS)"/>
                <a:cs typeface="Calibri (MS)"/>
                <a:sym typeface="Calibri (MS)"/>
              </a:rPr>
              <a:t>Handling inserts, updates, and end-dating for dim_customer &amp; dim_product.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12083654" y="5093047"/>
            <a:ext cx="5484316" cy="2381548"/>
            <a:chOff x="0" y="0"/>
            <a:chExt cx="7312422" cy="3175397"/>
          </a:xfrm>
        </p:grpSpPr>
        <p:sp>
          <p:nvSpPr>
            <p:cNvPr id="44" name="Freeform 44"/>
            <p:cNvSpPr/>
            <p:nvPr/>
          </p:nvSpPr>
          <p:spPr>
            <a:xfrm>
              <a:off x="6350" y="6350"/>
              <a:ext cx="7299706" cy="3162681"/>
            </a:xfrm>
            <a:custGeom>
              <a:avLst/>
              <a:gdLst/>
              <a:ahLst/>
              <a:cxnLst/>
              <a:rect l="l" t="t" r="r" b="b"/>
              <a:pathLst>
                <a:path w="7299706" h="3162681">
                  <a:moveTo>
                    <a:pt x="0" y="115951"/>
                  </a:moveTo>
                  <a:cubicBezTo>
                    <a:pt x="0" y="51943"/>
                    <a:pt x="52070" y="0"/>
                    <a:pt x="116205" y="0"/>
                  </a:cubicBezTo>
                  <a:lnTo>
                    <a:pt x="7183501" y="0"/>
                  </a:lnTo>
                  <a:cubicBezTo>
                    <a:pt x="7247636" y="0"/>
                    <a:pt x="7299706" y="51943"/>
                    <a:pt x="7299706" y="115951"/>
                  </a:cubicBezTo>
                  <a:lnTo>
                    <a:pt x="7299706" y="3046730"/>
                  </a:lnTo>
                  <a:cubicBezTo>
                    <a:pt x="7299706" y="3110738"/>
                    <a:pt x="7247636" y="3162681"/>
                    <a:pt x="7183501" y="3162681"/>
                  </a:cubicBezTo>
                  <a:lnTo>
                    <a:pt x="116205" y="3162681"/>
                  </a:lnTo>
                  <a:cubicBezTo>
                    <a:pt x="52070" y="3162681"/>
                    <a:pt x="0" y="3110738"/>
                    <a:pt x="0" y="3046730"/>
                  </a:cubicBezTo>
                  <a:close/>
                </a:path>
              </a:pathLst>
            </a:custGeom>
            <a:solidFill>
              <a:srgbClr val="D6F5EE"/>
            </a:solidFill>
            <a:ln w="12700">
              <a:solidFill>
                <a:srgbClr val="000000"/>
              </a:solidFill>
            </a:ln>
          </p:spPr>
        </p:sp>
        <p:sp>
          <p:nvSpPr>
            <p:cNvPr id="45" name="Freeform 45"/>
            <p:cNvSpPr/>
            <p:nvPr/>
          </p:nvSpPr>
          <p:spPr>
            <a:xfrm>
              <a:off x="0" y="0"/>
              <a:ext cx="7312406" cy="3175381"/>
            </a:xfrm>
            <a:custGeom>
              <a:avLst/>
              <a:gdLst/>
              <a:ahLst/>
              <a:cxnLst/>
              <a:rect l="l" t="t" r="r" b="b"/>
              <a:pathLst>
                <a:path w="7312406" h="3175381">
                  <a:moveTo>
                    <a:pt x="0" y="122301"/>
                  </a:moveTo>
                  <a:cubicBezTo>
                    <a:pt x="0" y="54737"/>
                    <a:pt x="54864" y="0"/>
                    <a:pt x="122555" y="0"/>
                  </a:cubicBezTo>
                  <a:lnTo>
                    <a:pt x="7189851" y="0"/>
                  </a:lnTo>
                  <a:lnTo>
                    <a:pt x="7189851" y="6350"/>
                  </a:lnTo>
                  <a:lnTo>
                    <a:pt x="7189851" y="0"/>
                  </a:lnTo>
                  <a:cubicBezTo>
                    <a:pt x="7257542" y="0"/>
                    <a:pt x="7312406" y="54737"/>
                    <a:pt x="7312406" y="122301"/>
                  </a:cubicBezTo>
                  <a:lnTo>
                    <a:pt x="7306056" y="122301"/>
                  </a:lnTo>
                  <a:lnTo>
                    <a:pt x="7312406" y="122301"/>
                  </a:lnTo>
                  <a:lnTo>
                    <a:pt x="7312406" y="3053080"/>
                  </a:lnTo>
                  <a:lnTo>
                    <a:pt x="7306056" y="3053080"/>
                  </a:lnTo>
                  <a:lnTo>
                    <a:pt x="7312406" y="3053080"/>
                  </a:lnTo>
                  <a:cubicBezTo>
                    <a:pt x="7312406" y="3120644"/>
                    <a:pt x="7257542" y="3175381"/>
                    <a:pt x="7189851" y="3175381"/>
                  </a:cubicBezTo>
                  <a:lnTo>
                    <a:pt x="7189851" y="3169031"/>
                  </a:lnTo>
                  <a:lnTo>
                    <a:pt x="7189851" y="3175381"/>
                  </a:lnTo>
                  <a:lnTo>
                    <a:pt x="122555" y="3175381"/>
                  </a:lnTo>
                  <a:lnTo>
                    <a:pt x="122555" y="3169031"/>
                  </a:lnTo>
                  <a:lnTo>
                    <a:pt x="122555" y="3175381"/>
                  </a:lnTo>
                  <a:cubicBezTo>
                    <a:pt x="54864" y="3175381"/>
                    <a:pt x="0" y="3120644"/>
                    <a:pt x="0" y="3053080"/>
                  </a:cubicBezTo>
                  <a:lnTo>
                    <a:pt x="0" y="122301"/>
                  </a:lnTo>
                  <a:lnTo>
                    <a:pt x="6350" y="122301"/>
                  </a:lnTo>
                  <a:lnTo>
                    <a:pt x="0" y="122301"/>
                  </a:lnTo>
                  <a:moveTo>
                    <a:pt x="12700" y="122301"/>
                  </a:moveTo>
                  <a:lnTo>
                    <a:pt x="12700" y="3053080"/>
                  </a:lnTo>
                  <a:lnTo>
                    <a:pt x="6350" y="3053080"/>
                  </a:lnTo>
                  <a:lnTo>
                    <a:pt x="12700" y="3053080"/>
                  </a:lnTo>
                  <a:cubicBezTo>
                    <a:pt x="12700" y="3113659"/>
                    <a:pt x="61849" y="3162681"/>
                    <a:pt x="122555" y="3162681"/>
                  </a:cubicBezTo>
                  <a:lnTo>
                    <a:pt x="7189851" y="3162681"/>
                  </a:lnTo>
                  <a:cubicBezTo>
                    <a:pt x="7250557" y="3162681"/>
                    <a:pt x="7299706" y="3113532"/>
                    <a:pt x="7299706" y="3053080"/>
                  </a:cubicBezTo>
                  <a:lnTo>
                    <a:pt x="7299706" y="122301"/>
                  </a:lnTo>
                  <a:cubicBezTo>
                    <a:pt x="7299706" y="61722"/>
                    <a:pt x="7250557" y="12700"/>
                    <a:pt x="7189851" y="12700"/>
                  </a:cubicBezTo>
                  <a:lnTo>
                    <a:pt x="122555" y="12700"/>
                  </a:lnTo>
                  <a:lnTo>
                    <a:pt x="122555" y="6350"/>
                  </a:lnTo>
                  <a:lnTo>
                    <a:pt x="122555" y="12700"/>
                  </a:lnTo>
                  <a:cubicBezTo>
                    <a:pt x="61849" y="12700"/>
                    <a:pt x="12700" y="61849"/>
                    <a:pt x="12700" y="122301"/>
                  </a:cubicBezTo>
                  <a:close/>
                </a:path>
              </a:pathLst>
            </a:custGeom>
            <a:solidFill>
              <a:srgbClr val="BCDBD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6" name="Group 46"/>
          <p:cNvGrpSpPr/>
          <p:nvPr/>
        </p:nvGrpSpPr>
        <p:grpSpPr>
          <a:xfrm>
            <a:off x="12304960" y="5314355"/>
            <a:ext cx="621209" cy="621209"/>
            <a:chOff x="0" y="0"/>
            <a:chExt cx="828278" cy="828278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28294" cy="828294"/>
            </a:xfrm>
            <a:custGeom>
              <a:avLst/>
              <a:gdLst/>
              <a:ahLst/>
              <a:cxnLst/>
              <a:rect l="l" t="t" r="r" b="b"/>
              <a:pathLst>
                <a:path w="828294" h="828294">
                  <a:moveTo>
                    <a:pt x="0" y="414147"/>
                  </a:moveTo>
                  <a:cubicBezTo>
                    <a:pt x="0" y="185420"/>
                    <a:pt x="185420" y="0"/>
                    <a:pt x="414147" y="0"/>
                  </a:cubicBezTo>
                  <a:cubicBezTo>
                    <a:pt x="642874" y="0"/>
                    <a:pt x="828294" y="185420"/>
                    <a:pt x="828294" y="414147"/>
                  </a:cubicBezTo>
                  <a:cubicBezTo>
                    <a:pt x="828294" y="642874"/>
                    <a:pt x="642874" y="828294"/>
                    <a:pt x="414147" y="828294"/>
                  </a:cubicBezTo>
                  <a:cubicBezTo>
                    <a:pt x="185420" y="828294"/>
                    <a:pt x="0" y="642874"/>
                    <a:pt x="0" y="414147"/>
                  </a:cubicBezTo>
                  <a:close/>
                </a:path>
              </a:pathLst>
            </a:custGeom>
            <a:solidFill>
              <a:srgbClr val="26A68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8" name="Freeform 48" descr="preencoded.png"/>
          <p:cNvSpPr/>
          <p:nvPr/>
        </p:nvSpPr>
        <p:spPr>
          <a:xfrm>
            <a:off x="12475815" y="5485210"/>
            <a:ext cx="279499" cy="279499"/>
          </a:xfrm>
          <a:custGeom>
            <a:avLst/>
            <a:gdLst/>
            <a:ahLst/>
            <a:cxnLst/>
            <a:rect l="l" t="t" r="r" b="b"/>
            <a:pathLst>
              <a:path w="279499" h="279499">
                <a:moveTo>
                  <a:pt x="0" y="0"/>
                </a:moveTo>
                <a:lnTo>
                  <a:pt x="279499" y="0"/>
                </a:lnTo>
                <a:lnTo>
                  <a:pt x="279499" y="279499"/>
                </a:lnTo>
                <a:lnTo>
                  <a:pt x="0" y="2794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1666" b="-1666"/>
            </a:stretch>
          </a:blipFill>
        </p:spPr>
      </p:sp>
      <p:sp>
        <p:nvSpPr>
          <p:cNvPr id="49" name="TextBox 49"/>
          <p:cNvSpPr txBox="1"/>
          <p:nvPr/>
        </p:nvSpPr>
        <p:spPr>
          <a:xfrm>
            <a:off x="12304960" y="6094959"/>
            <a:ext cx="2925217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1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Incremental Fact Sales Load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2289921" y="6820512"/>
            <a:ext cx="5041701" cy="304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00" dirty="0" err="1">
                <a:solidFill>
                  <a:srgbClr val="333F70"/>
                </a:solidFill>
                <a:latin typeface="Calibri (MS)"/>
                <a:ea typeface="Calibri (MS)"/>
                <a:cs typeface="Calibri (MS)"/>
                <a:sym typeface="Calibri (MS)"/>
              </a:rPr>
              <a:t>Utilising</a:t>
            </a:r>
            <a:r>
              <a:rPr lang="en-US" sz="1600" dirty="0">
                <a:solidFill>
                  <a:srgbClr val="333F7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1600" dirty="0" err="1">
                <a:solidFill>
                  <a:srgbClr val="333F70"/>
                </a:solidFill>
                <a:latin typeface="Calibri (MS)"/>
                <a:ea typeface="Calibri (MS)"/>
                <a:cs typeface="Calibri (MS)"/>
                <a:sym typeface="Calibri (MS)"/>
              </a:rPr>
              <a:t>lastrundate</a:t>
            </a:r>
            <a:r>
              <a:rPr lang="en-US" sz="1600" dirty="0">
                <a:solidFill>
                  <a:srgbClr val="333F70"/>
                </a:solidFill>
                <a:latin typeface="Calibri (MS)"/>
                <a:ea typeface="Calibri (MS)"/>
                <a:cs typeface="Calibri (MS)"/>
                <a:sym typeface="Calibri (MS)"/>
              </a:rPr>
              <a:t> for efficient </a:t>
            </a:r>
            <a:r>
              <a:rPr lang="en-US" sz="1600" dirty="0" err="1">
                <a:solidFill>
                  <a:srgbClr val="333F70"/>
                </a:solidFill>
                <a:latin typeface="Calibri (MS)"/>
                <a:ea typeface="Calibri (MS)"/>
                <a:cs typeface="Calibri (MS)"/>
                <a:sym typeface="Calibri (MS)"/>
              </a:rPr>
              <a:t>fact_sales</a:t>
            </a:r>
            <a:r>
              <a:rPr lang="en-US" sz="1600" dirty="0">
                <a:solidFill>
                  <a:srgbClr val="333F70"/>
                </a:solidFill>
                <a:latin typeface="Calibri (MS)"/>
                <a:ea typeface="Calibri (MS)"/>
                <a:cs typeface="Calibri (MS)"/>
                <a:sym typeface="Calibri (MS)"/>
              </a:rPr>
              <a:t> updates.</a:t>
            </a:r>
          </a:p>
        </p:txBody>
      </p:sp>
      <p:grpSp>
        <p:nvGrpSpPr>
          <p:cNvPr id="51" name="Group 51"/>
          <p:cNvGrpSpPr/>
          <p:nvPr/>
        </p:nvGrpSpPr>
        <p:grpSpPr>
          <a:xfrm>
            <a:off x="720030" y="7686935"/>
            <a:ext cx="16862978" cy="2275699"/>
            <a:chOff x="0" y="0"/>
            <a:chExt cx="22463918" cy="2733477"/>
          </a:xfrm>
        </p:grpSpPr>
        <p:sp>
          <p:nvSpPr>
            <p:cNvPr id="52" name="Freeform 52"/>
            <p:cNvSpPr/>
            <p:nvPr/>
          </p:nvSpPr>
          <p:spPr>
            <a:xfrm>
              <a:off x="6350" y="6350"/>
              <a:ext cx="22451188" cy="2720721"/>
            </a:xfrm>
            <a:custGeom>
              <a:avLst/>
              <a:gdLst/>
              <a:ahLst/>
              <a:cxnLst/>
              <a:rect l="l" t="t" r="r" b="b"/>
              <a:pathLst>
                <a:path w="22451188" h="2720721">
                  <a:moveTo>
                    <a:pt x="0" y="115951"/>
                  </a:moveTo>
                  <a:cubicBezTo>
                    <a:pt x="0" y="51943"/>
                    <a:pt x="52197" y="0"/>
                    <a:pt x="116459" y="0"/>
                  </a:cubicBezTo>
                  <a:lnTo>
                    <a:pt x="22334728" y="0"/>
                  </a:lnTo>
                  <a:cubicBezTo>
                    <a:pt x="22398991" y="0"/>
                    <a:pt x="22451188" y="51943"/>
                    <a:pt x="22451188" y="115951"/>
                  </a:cubicBezTo>
                  <a:lnTo>
                    <a:pt x="22451188" y="2604770"/>
                  </a:lnTo>
                  <a:cubicBezTo>
                    <a:pt x="22451188" y="2668778"/>
                    <a:pt x="22398991" y="2720721"/>
                    <a:pt x="22334728" y="2720721"/>
                  </a:cubicBezTo>
                  <a:lnTo>
                    <a:pt x="116459" y="2720721"/>
                  </a:lnTo>
                  <a:cubicBezTo>
                    <a:pt x="52197" y="2720721"/>
                    <a:pt x="0" y="2668778"/>
                    <a:pt x="0" y="2604770"/>
                  </a:cubicBezTo>
                  <a:close/>
                </a:path>
              </a:pathLst>
            </a:custGeom>
            <a:solidFill>
              <a:srgbClr val="D6F5EE"/>
            </a:solidFill>
            <a:ln w="12700">
              <a:solidFill>
                <a:srgbClr val="000000"/>
              </a:solidFill>
            </a:ln>
          </p:spPr>
        </p:sp>
        <p:sp>
          <p:nvSpPr>
            <p:cNvPr id="53" name="Freeform 53"/>
            <p:cNvSpPr/>
            <p:nvPr/>
          </p:nvSpPr>
          <p:spPr>
            <a:xfrm>
              <a:off x="0" y="0"/>
              <a:ext cx="22463888" cy="2733421"/>
            </a:xfrm>
            <a:custGeom>
              <a:avLst/>
              <a:gdLst/>
              <a:ahLst/>
              <a:cxnLst/>
              <a:rect l="l" t="t" r="r" b="b"/>
              <a:pathLst>
                <a:path w="22463888" h="2733421">
                  <a:moveTo>
                    <a:pt x="0" y="122301"/>
                  </a:moveTo>
                  <a:cubicBezTo>
                    <a:pt x="0" y="54737"/>
                    <a:pt x="54991" y="0"/>
                    <a:pt x="122809" y="0"/>
                  </a:cubicBezTo>
                  <a:lnTo>
                    <a:pt x="22341078" y="0"/>
                  </a:lnTo>
                  <a:lnTo>
                    <a:pt x="22341078" y="6350"/>
                  </a:lnTo>
                  <a:lnTo>
                    <a:pt x="22341078" y="0"/>
                  </a:lnTo>
                  <a:cubicBezTo>
                    <a:pt x="22408896" y="0"/>
                    <a:pt x="22463888" y="54737"/>
                    <a:pt x="22463888" y="122301"/>
                  </a:cubicBezTo>
                  <a:lnTo>
                    <a:pt x="22457538" y="122301"/>
                  </a:lnTo>
                  <a:lnTo>
                    <a:pt x="22463888" y="122301"/>
                  </a:lnTo>
                  <a:lnTo>
                    <a:pt x="22463888" y="2611120"/>
                  </a:lnTo>
                  <a:lnTo>
                    <a:pt x="22457538" y="2611120"/>
                  </a:lnTo>
                  <a:lnTo>
                    <a:pt x="22463888" y="2611120"/>
                  </a:lnTo>
                  <a:cubicBezTo>
                    <a:pt x="22463888" y="2678684"/>
                    <a:pt x="22408896" y="2733421"/>
                    <a:pt x="22341078" y="2733421"/>
                  </a:cubicBezTo>
                  <a:lnTo>
                    <a:pt x="22341078" y="2727071"/>
                  </a:lnTo>
                  <a:lnTo>
                    <a:pt x="22341078" y="2733421"/>
                  </a:lnTo>
                  <a:lnTo>
                    <a:pt x="122809" y="2733421"/>
                  </a:lnTo>
                  <a:lnTo>
                    <a:pt x="122809" y="2727071"/>
                  </a:lnTo>
                  <a:lnTo>
                    <a:pt x="122809" y="2733421"/>
                  </a:lnTo>
                  <a:cubicBezTo>
                    <a:pt x="54991" y="2733421"/>
                    <a:pt x="0" y="2678684"/>
                    <a:pt x="0" y="2611120"/>
                  </a:cubicBezTo>
                  <a:lnTo>
                    <a:pt x="0" y="122301"/>
                  </a:lnTo>
                  <a:lnTo>
                    <a:pt x="6350" y="122301"/>
                  </a:lnTo>
                  <a:lnTo>
                    <a:pt x="0" y="122301"/>
                  </a:lnTo>
                  <a:moveTo>
                    <a:pt x="12700" y="122301"/>
                  </a:moveTo>
                  <a:lnTo>
                    <a:pt x="12700" y="2611120"/>
                  </a:lnTo>
                  <a:lnTo>
                    <a:pt x="6350" y="2611120"/>
                  </a:lnTo>
                  <a:lnTo>
                    <a:pt x="12700" y="2611120"/>
                  </a:lnTo>
                  <a:cubicBezTo>
                    <a:pt x="12700" y="2671699"/>
                    <a:pt x="61976" y="2720721"/>
                    <a:pt x="122809" y="2720721"/>
                  </a:cubicBezTo>
                  <a:lnTo>
                    <a:pt x="22341078" y="2720721"/>
                  </a:lnTo>
                  <a:cubicBezTo>
                    <a:pt x="22401912" y="2720721"/>
                    <a:pt x="22451188" y="2671572"/>
                    <a:pt x="22451188" y="2611120"/>
                  </a:cubicBezTo>
                  <a:lnTo>
                    <a:pt x="22451188" y="122301"/>
                  </a:lnTo>
                  <a:cubicBezTo>
                    <a:pt x="22451188" y="61722"/>
                    <a:pt x="22401912" y="12700"/>
                    <a:pt x="22341078" y="12700"/>
                  </a:cubicBezTo>
                  <a:lnTo>
                    <a:pt x="122809" y="12700"/>
                  </a:lnTo>
                  <a:lnTo>
                    <a:pt x="122809" y="6350"/>
                  </a:lnTo>
                  <a:lnTo>
                    <a:pt x="122809" y="12700"/>
                  </a:lnTo>
                  <a:cubicBezTo>
                    <a:pt x="61976" y="12700"/>
                    <a:pt x="12700" y="61849"/>
                    <a:pt x="12700" y="122301"/>
                  </a:cubicBezTo>
                  <a:close/>
                </a:path>
              </a:pathLst>
            </a:custGeom>
            <a:solidFill>
              <a:srgbClr val="BCDBD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4" name="TextBox 54"/>
          <p:cNvSpPr txBox="1"/>
          <p:nvPr/>
        </p:nvSpPr>
        <p:spPr>
          <a:xfrm>
            <a:off x="941338" y="8674001"/>
            <a:ext cx="3111847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1">
                <a:solidFill>
                  <a:srgbClr val="333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LOAD_INVENTORY Procedure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941337" y="7893397"/>
            <a:ext cx="621209" cy="621209"/>
            <a:chOff x="0" y="0"/>
            <a:chExt cx="828278" cy="828278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28294" cy="828294"/>
            </a:xfrm>
            <a:custGeom>
              <a:avLst/>
              <a:gdLst/>
              <a:ahLst/>
              <a:cxnLst/>
              <a:rect l="l" t="t" r="r" b="b"/>
              <a:pathLst>
                <a:path w="828294" h="828294">
                  <a:moveTo>
                    <a:pt x="0" y="414147"/>
                  </a:moveTo>
                  <a:cubicBezTo>
                    <a:pt x="0" y="185420"/>
                    <a:pt x="185420" y="0"/>
                    <a:pt x="414147" y="0"/>
                  </a:cubicBezTo>
                  <a:cubicBezTo>
                    <a:pt x="642874" y="0"/>
                    <a:pt x="828294" y="185420"/>
                    <a:pt x="828294" y="414147"/>
                  </a:cubicBezTo>
                  <a:cubicBezTo>
                    <a:pt x="828294" y="642874"/>
                    <a:pt x="642874" y="828294"/>
                    <a:pt x="414147" y="828294"/>
                  </a:cubicBezTo>
                  <a:cubicBezTo>
                    <a:pt x="185420" y="828294"/>
                    <a:pt x="0" y="642874"/>
                    <a:pt x="0" y="414147"/>
                  </a:cubicBezTo>
                  <a:close/>
                </a:path>
              </a:pathLst>
            </a:custGeom>
            <a:solidFill>
              <a:srgbClr val="26A68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7" name="Freeform 57" descr="preencoded.png"/>
          <p:cNvSpPr/>
          <p:nvPr/>
        </p:nvSpPr>
        <p:spPr>
          <a:xfrm>
            <a:off x="1112192" y="8064252"/>
            <a:ext cx="279499" cy="279499"/>
          </a:xfrm>
          <a:custGeom>
            <a:avLst/>
            <a:gdLst/>
            <a:ahLst/>
            <a:cxnLst/>
            <a:rect l="l" t="t" r="r" b="b"/>
            <a:pathLst>
              <a:path w="279499" h="279499">
                <a:moveTo>
                  <a:pt x="0" y="0"/>
                </a:moveTo>
                <a:lnTo>
                  <a:pt x="279499" y="0"/>
                </a:lnTo>
                <a:lnTo>
                  <a:pt x="279499" y="279499"/>
                </a:lnTo>
                <a:lnTo>
                  <a:pt x="0" y="27949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-4999" r="-4999"/>
            </a:stretch>
          </a:blipFill>
        </p:spPr>
      </p:sp>
      <p:sp>
        <p:nvSpPr>
          <p:cNvPr id="58" name="TextBox 58"/>
          <p:cNvSpPr txBox="1"/>
          <p:nvPr/>
        </p:nvSpPr>
        <p:spPr>
          <a:xfrm>
            <a:off x="941338" y="9294278"/>
            <a:ext cx="16405324" cy="331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333F70"/>
                </a:solidFill>
                <a:latin typeface="Calibri (MS)"/>
                <a:ea typeface="Calibri (MS)"/>
                <a:cs typeface="Calibri (MS)"/>
                <a:sym typeface="Calibri (MS)"/>
              </a:rPr>
              <a:t>Dedicated procedure for daily BOD/EOD inventory calculations.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26053" y="-3944"/>
            <a:ext cx="8367994" cy="10294887"/>
            <a:chOff x="0" y="0"/>
            <a:chExt cx="2830655" cy="29533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0655" cy="2953376"/>
            </a:xfrm>
            <a:custGeom>
              <a:avLst/>
              <a:gdLst/>
              <a:ahLst/>
              <a:cxnLst/>
              <a:rect l="l" t="t" r="r" b="b"/>
              <a:pathLst>
                <a:path w="2830655" h="2953376">
                  <a:moveTo>
                    <a:pt x="0" y="0"/>
                  </a:moveTo>
                  <a:lnTo>
                    <a:pt x="2830655" y="0"/>
                  </a:lnTo>
                  <a:lnTo>
                    <a:pt x="2830655" y="2953376"/>
                  </a:lnTo>
                  <a:lnTo>
                    <a:pt x="0" y="2953376"/>
                  </a:lnTo>
                  <a:close/>
                </a:path>
              </a:pathLst>
            </a:custGeom>
            <a:solidFill>
              <a:srgbClr val="151515">
                <a:alpha val="19608"/>
              </a:srgbClr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0288423" y="4576445"/>
            <a:ext cx="6079148" cy="991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SCD Type 2 Logic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577546" y="-3942"/>
            <a:ext cx="10864546" cy="10294885"/>
            <a:chOff x="0" y="0"/>
            <a:chExt cx="812800" cy="8480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48038"/>
            </a:xfrm>
            <a:custGeom>
              <a:avLst/>
              <a:gdLst/>
              <a:ahLst/>
              <a:cxnLst/>
              <a:rect l="l" t="t" r="r" b="b"/>
              <a:pathLst>
                <a:path w="812800" h="848038">
                  <a:moveTo>
                    <a:pt x="0" y="0"/>
                  </a:moveTo>
                  <a:lnTo>
                    <a:pt x="812800" y="0"/>
                  </a:lnTo>
                  <a:lnTo>
                    <a:pt x="812800" y="848038"/>
                  </a:lnTo>
                  <a:lnTo>
                    <a:pt x="0" y="848038"/>
                  </a:lnTo>
                  <a:close/>
                </a:path>
              </a:pathLst>
            </a:custGeom>
            <a:blipFill>
              <a:blip r:embed="rId2"/>
              <a:stretch>
                <a:fillRect l="-811" r="-811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Seamless data extraction from diverse flat file sources.</dc:title>
  <cp:revision>96</cp:revision>
  <dcterms:created xsi:type="dcterms:W3CDTF">2006-08-16T00:00:00Z</dcterms:created>
  <dcterms:modified xsi:type="dcterms:W3CDTF">2025-12-06T08:28:10Z</dcterms:modified>
  <dc:identifier>DAG6s3iWaRs</dc:identifier>
</cp:coreProperties>
</file>